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9" r:id="rId3"/>
    <p:sldMasterId id="2147483671" r:id="rId4"/>
  </p:sldMasterIdLst>
  <p:notesMasterIdLst>
    <p:notesMasterId r:id="rId23"/>
  </p:notesMasterIdLst>
  <p:handoutMasterIdLst>
    <p:handoutMasterId r:id="rId24"/>
  </p:handoutMasterIdLst>
  <p:sldIdLst>
    <p:sldId id="263" r:id="rId5"/>
    <p:sldId id="284" r:id="rId6"/>
    <p:sldId id="287" r:id="rId7"/>
    <p:sldId id="285" r:id="rId8"/>
    <p:sldId id="265" r:id="rId9"/>
    <p:sldId id="271" r:id="rId10"/>
    <p:sldId id="288" r:id="rId11"/>
    <p:sldId id="295" r:id="rId12"/>
    <p:sldId id="296" r:id="rId13"/>
    <p:sldId id="297" r:id="rId14"/>
    <p:sldId id="298" r:id="rId15"/>
    <p:sldId id="293" r:id="rId16"/>
    <p:sldId id="299" r:id="rId17"/>
    <p:sldId id="294" r:id="rId18"/>
    <p:sldId id="281" r:id="rId19"/>
    <p:sldId id="291" r:id="rId20"/>
    <p:sldId id="289" r:id="rId21"/>
    <p:sldId id="262"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ttert, Ann" initials="GA" lastIdx="2" clrIdx="0">
    <p:extLst>
      <p:ext uri="{19B8F6BF-5375-455C-9EA6-DF929625EA0E}">
        <p15:presenceInfo xmlns:p15="http://schemas.microsoft.com/office/powerpoint/2012/main" userId="S-1-5-21-552218792-515331678-1236795852-10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4E9"/>
    <a:srgbClr val="D4E8D0"/>
    <a:srgbClr val="34B2F8"/>
    <a:srgbClr val="E38C8C"/>
    <a:srgbClr val="003A5D"/>
    <a:srgbClr val="3C3733"/>
    <a:srgbClr val="7B7770"/>
    <a:srgbClr val="FF5757"/>
    <a:srgbClr val="EFBFB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9" autoAdjust="0"/>
    <p:restoredTop sz="65901" autoAdjust="0"/>
  </p:normalViewPr>
  <p:slideViewPr>
    <p:cSldViewPr>
      <p:cViewPr varScale="1">
        <p:scale>
          <a:sx n="58" d="100"/>
          <a:sy n="58" d="100"/>
        </p:scale>
        <p:origin x="1810"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Younger moderate risk</c:v>
                </c:pt>
              </c:strCache>
            </c:strRef>
          </c:tx>
          <c:spPr>
            <a:solidFill>
              <a:schemeClr val="accent5"/>
            </a:solidFill>
            <a:ln>
              <a:noFill/>
            </a:ln>
            <a:effectLst/>
          </c:spPr>
          <c:invertIfNegative val="0"/>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0-ACFC-49AA-A5C4-FA4085D1622D}"/>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2-ACFC-49AA-A5C4-FA4085D1622D}"/>
              </c:ext>
            </c:extLst>
          </c:dPt>
          <c:dPt>
            <c:idx val="3"/>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ACFC-49AA-A5C4-FA4085D1622D}"/>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Younger moderate risk</c:v>
                </c:pt>
                <c:pt idx="1">
                  <c:v>Younger high
 risk</c:v>
                </c:pt>
                <c:pt idx="2">
                  <c:v>Older low 
risk</c:v>
                </c:pt>
                <c:pt idx="3">
                  <c:v>Older high 
risk</c:v>
                </c:pt>
              </c:strCache>
            </c:strRef>
          </c:cat>
          <c:val>
            <c:numRef>
              <c:f>Sheet1!$B$2:$B$5</c:f>
              <c:numCache>
                <c:formatCode>0%</c:formatCode>
                <c:ptCount val="4"/>
                <c:pt idx="0">
                  <c:v>0.23</c:v>
                </c:pt>
                <c:pt idx="1">
                  <c:v>0.42</c:v>
                </c:pt>
                <c:pt idx="2">
                  <c:v>7.0000000000000007E-2</c:v>
                </c:pt>
                <c:pt idx="3">
                  <c:v>0.24</c:v>
                </c:pt>
              </c:numCache>
            </c:numRef>
          </c:val>
          <c:extLst xmlns:c16r2="http://schemas.microsoft.com/office/drawing/2015/06/chart">
            <c:ext xmlns:c16="http://schemas.microsoft.com/office/drawing/2014/chart" uri="{C3380CC4-5D6E-409C-BE32-E72D297353CC}">
              <c16:uniqueId val="{00000000-B41F-40EB-B69C-3025898C7F58}"/>
            </c:ext>
          </c:extLst>
        </c:ser>
        <c:dLbls>
          <c:showLegendKey val="0"/>
          <c:showVal val="0"/>
          <c:showCatName val="0"/>
          <c:showSerName val="0"/>
          <c:showPercent val="0"/>
          <c:showBubbleSize val="0"/>
        </c:dLbls>
        <c:gapWidth val="100"/>
        <c:overlap val="-100"/>
        <c:axId val="763137104"/>
        <c:axId val="763139064"/>
      </c:barChart>
      <c:catAx>
        <c:axId val="76313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63139064"/>
        <c:crosses val="autoZero"/>
        <c:auto val="1"/>
        <c:lblAlgn val="ctr"/>
        <c:lblOffset val="100"/>
        <c:noMultiLvlLbl val="0"/>
      </c:catAx>
      <c:valAx>
        <c:axId val="763139064"/>
        <c:scaling>
          <c:orientation val="minMax"/>
          <c:max val="0.5"/>
        </c:scaling>
        <c:delete val="1"/>
        <c:axPos val="l"/>
        <c:numFmt formatCode="0%" sourceLinked="1"/>
        <c:majorTickMark val="none"/>
        <c:minorTickMark val="none"/>
        <c:tickLblPos val="nextTo"/>
        <c:crossAx val="76313710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34585099939428E-2"/>
          <c:y val="9.5018068393624699E-2"/>
          <c:w val="0.91014233797698363"/>
          <c:h val="0.73947886948913988"/>
        </c:manualLayout>
      </c:layout>
      <c:lineChart>
        <c:grouping val="standard"/>
        <c:varyColors val="0"/>
        <c:ser>
          <c:idx val="0"/>
          <c:order val="0"/>
          <c:tx>
            <c:strRef>
              <c:f>Sheet1!$B$1</c:f>
              <c:strCache>
                <c:ptCount val="1"/>
                <c:pt idx="0">
                  <c:v>Age (mean)</c:v>
                </c:pt>
              </c:strCache>
            </c:strRef>
          </c:tx>
          <c:spPr>
            <a:ln w="41275" cap="rnd">
              <a:solidFill>
                <a:schemeClr val="accent4"/>
              </a:solidFill>
              <a:round/>
            </a:ln>
            <a:effectLst/>
          </c:spPr>
          <c:marker>
            <c:symbol val="none"/>
          </c:marker>
          <c:dPt>
            <c:idx val="0"/>
            <c:marker>
              <c:symbol val="none"/>
            </c:marker>
            <c:bubble3D val="0"/>
            <c:extLst xmlns:c16r2="http://schemas.microsoft.com/office/drawing/2015/06/chart">
              <c:ext xmlns:c16="http://schemas.microsoft.com/office/drawing/2014/chart" uri="{C3380CC4-5D6E-409C-BE32-E72D297353CC}">
                <c16:uniqueId val="{00000001-E3D7-42DC-B5D0-B1180BA62CBB}"/>
              </c:ext>
            </c:extLst>
          </c:dPt>
          <c:dLbls>
            <c:delete val="1"/>
          </c:dLbls>
          <c:cat>
            <c:strRef>
              <c:f>Sheet1!$A$2:$A$5</c:f>
              <c:strCache>
                <c:ptCount val="4"/>
                <c:pt idx="0">
                  <c:v>Younger moderate risk</c:v>
                </c:pt>
                <c:pt idx="1">
                  <c:v>Younger high risk</c:v>
                </c:pt>
                <c:pt idx="2">
                  <c:v>Older low risk</c:v>
                </c:pt>
                <c:pt idx="3">
                  <c:v>Older high risk</c:v>
                </c:pt>
              </c:strCache>
            </c:strRef>
          </c:cat>
          <c:val>
            <c:numRef>
              <c:f>Sheet1!$B$2:$B$5</c:f>
              <c:numCache>
                <c:formatCode>General</c:formatCode>
                <c:ptCount val="4"/>
                <c:pt idx="0">
                  <c:v>22.5</c:v>
                </c:pt>
                <c:pt idx="1">
                  <c:v>27.2</c:v>
                </c:pt>
                <c:pt idx="2">
                  <c:v>29.5</c:v>
                </c:pt>
                <c:pt idx="3">
                  <c:v>35.9</c:v>
                </c:pt>
              </c:numCache>
            </c:numRef>
          </c:val>
          <c:smooth val="0"/>
          <c:extLst xmlns:c16r2="http://schemas.microsoft.com/office/drawing/2015/06/chart">
            <c:ext xmlns:c16="http://schemas.microsoft.com/office/drawing/2014/chart" uri="{C3380CC4-5D6E-409C-BE32-E72D297353CC}">
              <c16:uniqueId val="{00000000-AD18-4947-9AF9-037978156A9B}"/>
            </c:ext>
          </c:extLst>
        </c:ser>
        <c:ser>
          <c:idx val="1"/>
          <c:order val="1"/>
          <c:tx>
            <c:strRef>
              <c:f>Sheet1!$C$1</c:f>
              <c:strCache>
                <c:ptCount val="1"/>
                <c:pt idx="0">
                  <c:v>Age difference</c:v>
                </c:pt>
              </c:strCache>
            </c:strRef>
          </c:tx>
          <c:spPr>
            <a:ln w="41275" cap="rnd">
              <a:solidFill>
                <a:schemeClr val="accent2"/>
              </a:solidFill>
              <a:round/>
            </a:ln>
            <a:effectLst/>
          </c:spPr>
          <c:marker>
            <c:symbol val="none"/>
          </c:marker>
          <c:dPt>
            <c:idx val="3"/>
            <c:marker>
              <c:symbol val="none"/>
            </c:marker>
            <c:bubble3D val="0"/>
            <c:extLst xmlns:c16r2="http://schemas.microsoft.com/office/drawing/2015/06/chart">
              <c:ext xmlns:c16="http://schemas.microsoft.com/office/drawing/2014/chart" uri="{C3380CC4-5D6E-409C-BE32-E72D297353CC}">
                <c16:uniqueId val="{00000002-E3D7-42DC-B5D0-B1180BA62CBB}"/>
              </c:ext>
            </c:extLst>
          </c:dPt>
          <c:dLbls>
            <c:delete val="1"/>
          </c:dLbls>
          <c:trendline>
            <c:spPr>
              <a:ln w="19050" cap="rnd">
                <a:solidFill>
                  <a:schemeClr val="accent2"/>
                </a:solidFill>
                <a:prstDash val="sysDot"/>
              </a:ln>
              <a:effectLst/>
            </c:spPr>
            <c:trendlineType val="linear"/>
            <c:dispRSqr val="0"/>
            <c:dispEq val="0"/>
          </c:trendline>
          <c:cat>
            <c:strRef>
              <c:f>Sheet1!$A$2:$A$5</c:f>
              <c:strCache>
                <c:ptCount val="4"/>
                <c:pt idx="0">
                  <c:v>Younger moderate risk</c:v>
                </c:pt>
                <c:pt idx="1">
                  <c:v>Younger high risk</c:v>
                </c:pt>
                <c:pt idx="2">
                  <c:v>Older low risk</c:v>
                </c:pt>
                <c:pt idx="3">
                  <c:v>Older high risk</c:v>
                </c:pt>
              </c:strCache>
            </c:strRef>
          </c:cat>
          <c:val>
            <c:numRef>
              <c:f>Sheet1!$C$2:$C$5</c:f>
              <c:numCache>
                <c:formatCode>General</c:formatCode>
                <c:ptCount val="4"/>
                <c:pt idx="0">
                  <c:v>21.5</c:v>
                </c:pt>
                <c:pt idx="1">
                  <c:v>23.6</c:v>
                </c:pt>
                <c:pt idx="2">
                  <c:v>26.3</c:v>
                </c:pt>
                <c:pt idx="3">
                  <c:v>28.5</c:v>
                </c:pt>
              </c:numCache>
            </c:numRef>
          </c:val>
          <c:smooth val="0"/>
          <c:extLst xmlns:c16r2="http://schemas.microsoft.com/office/drawing/2015/06/chart">
            <c:ext xmlns:c16="http://schemas.microsoft.com/office/drawing/2014/chart" uri="{C3380CC4-5D6E-409C-BE32-E72D297353CC}">
              <c16:uniqueId val="{00000001-AD18-4947-9AF9-037978156A9B}"/>
            </c:ext>
          </c:extLst>
        </c:ser>
        <c:dLbls>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noFill/>
              <a:ln w="31750">
                <a:solidFill>
                  <a:srgbClr val="C00000"/>
                </a:solidFill>
                <a:prstDash val="dash"/>
              </a:ln>
              <a:effectLst/>
            </c:spPr>
          </c:downBars>
        </c:upDownBars>
        <c:smooth val="0"/>
        <c:axId val="763140632"/>
        <c:axId val="763142592"/>
      </c:lineChart>
      <c:catAx>
        <c:axId val="7631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63142592"/>
        <c:crosses val="autoZero"/>
        <c:auto val="1"/>
        <c:lblAlgn val="ctr"/>
        <c:lblOffset val="100"/>
        <c:noMultiLvlLbl val="0"/>
      </c:catAx>
      <c:valAx>
        <c:axId val="763142592"/>
        <c:scaling>
          <c:orientation val="minMax"/>
          <c:max val="38"/>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63140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Column4</c:v>
                </c:pt>
              </c:strCache>
            </c:strRef>
          </c:tx>
          <c:spPr>
            <a:solidFill>
              <a:schemeClr val="accent5"/>
            </a:solidFill>
            <a:ln>
              <a:noFill/>
            </a:ln>
            <a:effectLst/>
          </c:spPr>
          <c:invertIfNegative val="0"/>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0-8F07-4CBB-89F6-5469E98135A8}"/>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8F07-4CBB-89F6-5469E98135A8}"/>
              </c:ext>
            </c:extLst>
          </c:dPt>
          <c:dPt>
            <c:idx val="3"/>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2-8F07-4CBB-89F6-5469E98135A8}"/>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Younger moderate
 risk</c:v>
                </c:pt>
                <c:pt idx="1">
                  <c:v>Younger high 
risk</c:v>
                </c:pt>
                <c:pt idx="2">
                  <c:v>Older low 
risk</c:v>
                </c:pt>
                <c:pt idx="3">
                  <c:v>Older high 
risk</c:v>
                </c:pt>
              </c:strCache>
            </c:strRef>
          </c:cat>
          <c:val>
            <c:numRef>
              <c:f>Sheet1!$B$2:$B$5</c:f>
              <c:numCache>
                <c:formatCode>0%</c:formatCode>
                <c:ptCount val="4"/>
                <c:pt idx="0">
                  <c:v>0.25</c:v>
                </c:pt>
                <c:pt idx="1">
                  <c:v>0.38</c:v>
                </c:pt>
                <c:pt idx="2">
                  <c:v>7.0000000000000007E-2</c:v>
                </c:pt>
                <c:pt idx="3">
                  <c:v>0.26</c:v>
                </c:pt>
              </c:numCache>
            </c:numRef>
          </c:val>
          <c:extLst xmlns:c16r2="http://schemas.microsoft.com/office/drawing/2015/06/chart">
            <c:ext xmlns:c16="http://schemas.microsoft.com/office/drawing/2014/chart" uri="{C3380CC4-5D6E-409C-BE32-E72D297353CC}">
              <c16:uniqueId val="{00000000-8478-4B26-BFEE-B65A72EFF4D8}"/>
            </c:ext>
          </c:extLst>
        </c:ser>
        <c:dLbls>
          <c:showLegendKey val="0"/>
          <c:showVal val="0"/>
          <c:showCatName val="0"/>
          <c:showSerName val="0"/>
          <c:showPercent val="0"/>
          <c:showBubbleSize val="0"/>
        </c:dLbls>
        <c:gapWidth val="100"/>
        <c:overlap val="-100"/>
        <c:axId val="763135144"/>
        <c:axId val="763142200"/>
      </c:barChart>
      <c:catAx>
        <c:axId val="76313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63142200"/>
        <c:crosses val="autoZero"/>
        <c:auto val="1"/>
        <c:lblAlgn val="ctr"/>
        <c:lblOffset val="100"/>
        <c:noMultiLvlLbl val="0"/>
      </c:catAx>
      <c:valAx>
        <c:axId val="763142200"/>
        <c:scaling>
          <c:orientation val="minMax"/>
          <c:max val="0.5"/>
        </c:scaling>
        <c:delete val="1"/>
        <c:axPos val="l"/>
        <c:numFmt formatCode="0%" sourceLinked="1"/>
        <c:majorTickMark val="none"/>
        <c:minorTickMark val="none"/>
        <c:tickLblPos val="nextTo"/>
        <c:crossAx val="76313514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18E850A5-90CA-4EB3-B9F3-9A4A4B7CE53A}" type="datetimeFigureOut">
              <a:rPr lang="en-US" smtClean="0"/>
              <a:t>7/24/2018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3393765B-D46E-4A3A-B044-ED0C34B22571}" type="slidenum">
              <a:rPr lang="en-US" smtClean="0"/>
              <a:t>‹#›</a:t>
            </a:fld>
            <a:endParaRPr lang="en-US"/>
          </a:p>
        </p:txBody>
      </p:sp>
    </p:spTree>
    <p:extLst>
      <p:ext uri="{BB962C8B-B14F-4D97-AF65-F5344CB8AC3E}">
        <p14:creationId xmlns:p14="http://schemas.microsoft.com/office/powerpoint/2010/main" val="1330553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7A1E0F9-4C79-4154-BAFF-B81035F498FA}" type="datetimeFigureOut">
              <a:rPr lang="en-US" smtClean="0"/>
              <a:t>7/24/2018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3D53534-93C1-49BB-852C-2EC9E73265DC}" type="slidenum">
              <a:rPr lang="en-US" smtClean="0"/>
              <a:t>‹#›</a:t>
            </a:fld>
            <a:endParaRPr lang="en-US"/>
          </a:p>
        </p:txBody>
      </p:sp>
    </p:spTree>
    <p:extLst>
      <p:ext uri="{BB962C8B-B14F-4D97-AF65-F5344CB8AC3E}">
        <p14:creationId xmlns:p14="http://schemas.microsoft.com/office/powerpoint/2010/main" val="148609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a:t>
            </a:fld>
            <a:endParaRPr lang="en-US"/>
          </a:p>
        </p:txBody>
      </p:sp>
    </p:spTree>
    <p:extLst>
      <p:ext uri="{BB962C8B-B14F-4D97-AF65-F5344CB8AC3E}">
        <p14:creationId xmlns:p14="http://schemas.microsoft.com/office/powerpoint/2010/main" val="3954033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10</a:t>
            </a:fld>
            <a:endParaRPr lang="en-US"/>
          </a:p>
        </p:txBody>
      </p:sp>
    </p:spTree>
    <p:extLst>
      <p:ext uri="{BB962C8B-B14F-4D97-AF65-F5344CB8AC3E}">
        <p14:creationId xmlns:p14="http://schemas.microsoft.com/office/powerpoint/2010/main" val="280554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11</a:t>
            </a:fld>
            <a:endParaRPr lang="en-US"/>
          </a:p>
        </p:txBody>
      </p:sp>
    </p:spTree>
    <p:extLst>
      <p:ext uri="{BB962C8B-B14F-4D97-AF65-F5344CB8AC3E}">
        <p14:creationId xmlns:p14="http://schemas.microsoft.com/office/powerpoint/2010/main" val="4240328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12</a:t>
            </a:fld>
            <a:endParaRPr lang="en-US"/>
          </a:p>
        </p:txBody>
      </p:sp>
    </p:spTree>
    <p:extLst>
      <p:ext uri="{BB962C8B-B14F-4D97-AF65-F5344CB8AC3E}">
        <p14:creationId xmlns:p14="http://schemas.microsoft.com/office/powerpoint/2010/main" val="2420172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13</a:t>
            </a:fld>
            <a:endParaRPr lang="en-US"/>
          </a:p>
        </p:txBody>
      </p:sp>
    </p:spTree>
    <p:extLst>
      <p:ext uri="{BB962C8B-B14F-4D97-AF65-F5344CB8AC3E}">
        <p14:creationId xmlns:p14="http://schemas.microsoft.com/office/powerpoint/2010/main" val="1987098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p>
        </p:txBody>
      </p:sp>
      <p:sp>
        <p:nvSpPr>
          <p:cNvPr id="4" name="Slide Number Placeholder 3"/>
          <p:cNvSpPr>
            <a:spLocks noGrp="1"/>
          </p:cNvSpPr>
          <p:nvPr>
            <p:ph type="sldNum" sz="quarter" idx="10"/>
          </p:nvPr>
        </p:nvSpPr>
        <p:spPr/>
        <p:txBody>
          <a:bodyPr/>
          <a:lstStyle/>
          <a:p>
            <a:fld id="{E3D53534-93C1-49BB-852C-2EC9E73265DC}" type="slidenum">
              <a:rPr lang="en-US" smtClean="0"/>
              <a:t>14</a:t>
            </a:fld>
            <a:endParaRPr lang="en-US"/>
          </a:p>
        </p:txBody>
      </p:sp>
    </p:spTree>
    <p:extLst>
      <p:ext uri="{BB962C8B-B14F-4D97-AF65-F5344CB8AC3E}">
        <p14:creationId xmlns:p14="http://schemas.microsoft.com/office/powerpoint/2010/main" val="265729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15</a:t>
            </a:fld>
            <a:endParaRPr lang="en-US"/>
          </a:p>
        </p:txBody>
      </p:sp>
    </p:spTree>
    <p:extLst>
      <p:ext uri="{BB962C8B-B14F-4D97-AF65-F5344CB8AC3E}">
        <p14:creationId xmlns:p14="http://schemas.microsoft.com/office/powerpoint/2010/main" val="428470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16</a:t>
            </a:fld>
            <a:endParaRPr lang="en-US"/>
          </a:p>
        </p:txBody>
      </p:sp>
    </p:spTree>
    <p:extLst>
      <p:ext uri="{BB962C8B-B14F-4D97-AF65-F5344CB8AC3E}">
        <p14:creationId xmlns:p14="http://schemas.microsoft.com/office/powerpoint/2010/main" val="193803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53534-93C1-49BB-852C-2EC9E73265DC}" type="slidenum">
              <a:rPr lang="en-US" smtClean="0"/>
              <a:t>17</a:t>
            </a:fld>
            <a:endParaRPr lang="en-US"/>
          </a:p>
        </p:txBody>
      </p:sp>
    </p:spTree>
    <p:extLst>
      <p:ext uri="{BB962C8B-B14F-4D97-AF65-F5344CB8AC3E}">
        <p14:creationId xmlns:p14="http://schemas.microsoft.com/office/powerpoint/2010/main" val="339192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D53534-93C1-49BB-852C-2EC9E73265DC}" type="slidenum">
              <a:rPr lang="en-US" smtClean="0"/>
              <a:t>18</a:t>
            </a:fld>
            <a:endParaRPr lang="en-US"/>
          </a:p>
        </p:txBody>
      </p:sp>
    </p:spTree>
    <p:extLst>
      <p:ext uri="{BB962C8B-B14F-4D97-AF65-F5344CB8AC3E}">
        <p14:creationId xmlns:p14="http://schemas.microsoft.com/office/powerpoint/2010/main" val="98665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2</a:t>
            </a:fld>
            <a:endParaRPr lang="en-US"/>
          </a:p>
        </p:txBody>
      </p:sp>
    </p:spTree>
    <p:extLst>
      <p:ext uri="{BB962C8B-B14F-4D97-AF65-F5344CB8AC3E}">
        <p14:creationId xmlns:p14="http://schemas.microsoft.com/office/powerpoint/2010/main" val="268631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3</a:t>
            </a:fld>
            <a:endParaRPr lang="en-US"/>
          </a:p>
        </p:txBody>
      </p:sp>
    </p:spTree>
    <p:extLst>
      <p:ext uri="{BB962C8B-B14F-4D97-AF65-F5344CB8AC3E}">
        <p14:creationId xmlns:p14="http://schemas.microsoft.com/office/powerpoint/2010/main" val="271317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D53534-93C1-49BB-852C-2EC9E73265DC}" type="slidenum">
              <a:rPr lang="en-US" smtClean="0"/>
              <a:t>4</a:t>
            </a:fld>
            <a:endParaRPr lang="en-US"/>
          </a:p>
        </p:txBody>
      </p:sp>
    </p:spTree>
    <p:extLst>
      <p:ext uri="{BB962C8B-B14F-4D97-AF65-F5344CB8AC3E}">
        <p14:creationId xmlns:p14="http://schemas.microsoft.com/office/powerpoint/2010/main" val="2104090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5</a:t>
            </a:fld>
            <a:endParaRPr lang="en-US"/>
          </a:p>
        </p:txBody>
      </p:sp>
    </p:spTree>
    <p:extLst>
      <p:ext uri="{BB962C8B-B14F-4D97-AF65-F5344CB8AC3E}">
        <p14:creationId xmlns:p14="http://schemas.microsoft.com/office/powerpoint/2010/main" val="53063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6</a:t>
            </a:fld>
            <a:endParaRPr lang="en-US"/>
          </a:p>
        </p:txBody>
      </p:sp>
    </p:spTree>
    <p:extLst>
      <p:ext uri="{BB962C8B-B14F-4D97-AF65-F5344CB8AC3E}">
        <p14:creationId xmlns:p14="http://schemas.microsoft.com/office/powerpoint/2010/main" val="248096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D53534-93C1-49BB-852C-2EC9E73265DC}" type="slidenum">
              <a:rPr lang="en-US" smtClean="0"/>
              <a:t>7</a:t>
            </a:fld>
            <a:endParaRPr lang="en-US"/>
          </a:p>
        </p:txBody>
      </p:sp>
    </p:spTree>
    <p:extLst>
      <p:ext uri="{BB962C8B-B14F-4D97-AF65-F5344CB8AC3E}">
        <p14:creationId xmlns:p14="http://schemas.microsoft.com/office/powerpoint/2010/main" val="3535295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8</a:t>
            </a:fld>
            <a:endParaRPr lang="en-US"/>
          </a:p>
        </p:txBody>
      </p:sp>
    </p:spTree>
    <p:extLst>
      <p:ext uri="{BB962C8B-B14F-4D97-AF65-F5344CB8AC3E}">
        <p14:creationId xmlns:p14="http://schemas.microsoft.com/office/powerpoint/2010/main" val="94204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3D53534-93C1-49BB-852C-2EC9E73265DC}" type="slidenum">
              <a:rPr lang="en-US" smtClean="0"/>
              <a:t>9</a:t>
            </a:fld>
            <a:endParaRPr lang="en-US"/>
          </a:p>
        </p:txBody>
      </p:sp>
    </p:spTree>
    <p:extLst>
      <p:ext uri="{BB962C8B-B14F-4D97-AF65-F5344CB8AC3E}">
        <p14:creationId xmlns:p14="http://schemas.microsoft.com/office/powerpoint/2010/main" val="642769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b="0" cap="all" baseline="0">
                <a:solidFill>
                  <a:srgbClr val="003A5D"/>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cap="all" baseline="0"/>
            </a:lvl1pPr>
          </a:lstStyle>
          <a:p>
            <a:r>
              <a:rPr lang="en-US" dirty="0"/>
              <a:t>Click to edit Master title style</a:t>
            </a:r>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Tree>
    <p:extLst>
      <p:ext uri="{BB962C8B-B14F-4D97-AF65-F5344CB8AC3E}">
        <p14:creationId xmlns:p14="http://schemas.microsoft.com/office/powerpoint/2010/main" val="42746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057400"/>
            <a:ext cx="82296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Tree>
    <p:extLst>
      <p:ext uri="{BB962C8B-B14F-4D97-AF65-F5344CB8AC3E}">
        <p14:creationId xmlns:p14="http://schemas.microsoft.com/office/powerpoint/2010/main" val="333411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1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15610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457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4648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2887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7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8162" b="8162"/>
          <a:stretch>
            <a:fillRect/>
          </a:stretch>
        </p:blipFill>
        <p:spPr bwMode="auto">
          <a:xfrm>
            <a:off x="457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8302" b="8302"/>
          <a:stretch>
            <a:fillRect/>
          </a:stretch>
        </p:blipFill>
        <p:spPr bwMode="auto">
          <a:xfrm>
            <a:off x="4648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dirty="0">
              <a:latin typeface="Franklin Gothic Book" panose="020B0503020102020204" pitchFamily="34" charset="0"/>
            </a:endParaRPr>
          </a:p>
        </p:txBody>
      </p:sp>
      <p:sp>
        <p:nvSpPr>
          <p:cNvPr id="6" name="TextBox 5"/>
          <p:cNvSpPr txBox="1"/>
          <p:nvPr userDrawn="1"/>
        </p:nvSpPr>
        <p:spPr>
          <a:xfrm>
            <a:off x="685800" y="533400"/>
            <a:ext cx="6022674" cy="769441"/>
          </a:xfrm>
          <a:prstGeom prst="rect">
            <a:avLst/>
          </a:prstGeom>
          <a:noFill/>
        </p:spPr>
        <p:txBody>
          <a:bodyPr wrap="none" rtlCol="0">
            <a:spAutoFit/>
          </a:bodyPr>
          <a:lstStyle/>
          <a:p>
            <a:r>
              <a:rPr lang="en-US" sz="4400" b="1" dirty="0">
                <a:solidFill>
                  <a:srgbClr val="005581"/>
                </a:solidFill>
                <a:latin typeface="Franklin Gothic Book" panose="020B0503020102020204" pitchFamily="34" charset="0"/>
              </a:rPr>
              <a:t>Ideas</a:t>
            </a:r>
            <a:r>
              <a:rPr lang="en-US" sz="4400" b="1" dirty="0">
                <a:solidFill>
                  <a:srgbClr val="005581"/>
                </a:solidFill>
                <a:latin typeface="Adobe Garamond Pro" pitchFamily="18" charset="0"/>
              </a:rPr>
              <a:t>.</a:t>
            </a:r>
            <a:r>
              <a:rPr lang="en-US" sz="4400" b="1" dirty="0">
                <a:solidFill>
                  <a:srgbClr val="005581"/>
                </a:solidFill>
                <a:latin typeface="Franklin Gothic Book" panose="020B0503020102020204" pitchFamily="34" charset="0"/>
              </a:rPr>
              <a:t> Evidence</a:t>
            </a:r>
            <a:r>
              <a:rPr lang="en-US" sz="4400" b="1" dirty="0">
                <a:solidFill>
                  <a:srgbClr val="005581"/>
                </a:solidFill>
                <a:latin typeface="Adobe Garamond Pro" pitchFamily="18" charset="0"/>
              </a:rPr>
              <a:t>.</a:t>
            </a:r>
            <a:r>
              <a:rPr lang="en-US" sz="4400" b="1" dirty="0">
                <a:solidFill>
                  <a:srgbClr val="005581"/>
                </a:solidFill>
                <a:latin typeface="Franklin Gothic Book" panose="020B0503020102020204" pitchFamily="34" charset="0"/>
              </a:rPr>
              <a:t> Impact</a:t>
            </a:r>
            <a:r>
              <a:rPr lang="en-US" sz="4400" b="1" dirty="0">
                <a:solidFill>
                  <a:srgbClr val="005581"/>
                </a:solidFill>
                <a:latin typeface="Adobe Garamond Pro" pitchFamily="18" charset="0"/>
              </a:rPr>
              <a:t>.</a:t>
            </a:r>
            <a:endParaRPr lang="en-US" sz="44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5453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dirty="0"/>
              <a:t>Insert authors. Year. “Insert presentation title," PowerPoint slides. New York: Population Council.</a:t>
            </a:r>
          </a:p>
          <a:p>
            <a:r>
              <a:rPr lang="en-US" dirty="0"/>
              <a:t> </a:t>
            </a:r>
          </a:p>
          <a:p>
            <a:endParaRPr lang="en-US" dirty="0"/>
          </a:p>
        </p:txBody>
      </p:sp>
      <p:sp>
        <p:nvSpPr>
          <p:cNvPr id="10" name="TextBox 9"/>
          <p:cNvSpPr txBox="1"/>
          <p:nvPr userDrawn="1"/>
        </p:nvSpPr>
        <p:spPr>
          <a:xfrm>
            <a:off x="1112520" y="1828800"/>
            <a:ext cx="7543800" cy="1077218"/>
          </a:xfrm>
          <a:prstGeom prst="rect">
            <a:avLst/>
          </a:prstGeom>
          <a:noFill/>
        </p:spPr>
        <p:txBody>
          <a:bodyPr wrap="square" rtlCol="0">
            <a:spAutoFit/>
          </a:bodyPr>
          <a:lstStyle/>
          <a:p>
            <a:r>
              <a:rPr lang="en-US" sz="1600" dirty="0">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r>
              <a:rPr lang="en-US" sz="1600" b="1" dirty="0">
                <a:latin typeface="Franklin Gothic Book" panose="020B0503020102020204" pitchFamily="34" charset="0"/>
              </a:rPr>
              <a:t>Use of these materials is permitted only for noncommercial purposes. </a:t>
            </a:r>
            <a:br>
              <a:rPr lang="en-US" sz="1600" b="1" dirty="0">
                <a:latin typeface="Franklin Gothic Book" panose="020B0503020102020204" pitchFamily="34" charset="0"/>
              </a:rPr>
            </a:br>
            <a:r>
              <a:rPr lang="en-US" sz="1600" b="1" dirty="0">
                <a:latin typeface="Franklin Gothic Book" panose="020B0503020102020204" pitchFamily="34" charset="0"/>
              </a:rPr>
              <a:t>The following  full source citation must be included:</a:t>
            </a:r>
          </a:p>
        </p:txBody>
      </p:sp>
      <p:sp>
        <p:nvSpPr>
          <p:cNvPr id="11" name="TextBox 10"/>
          <p:cNvSpPr txBox="1"/>
          <p:nvPr userDrawn="1"/>
        </p:nvSpPr>
        <p:spPr>
          <a:xfrm>
            <a:off x="1112520" y="5257800"/>
            <a:ext cx="7642601"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419510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3539430"/>
          </a:xfrm>
          <a:prstGeom prst="rect">
            <a:avLst/>
          </a:prstGeom>
          <a:noFill/>
        </p:spPr>
        <p:txBody>
          <a:bodyPr wrap="square" rtlCol="0">
            <a:spAutoFit/>
          </a:bodyPr>
          <a:lstStyle/>
          <a:p>
            <a:r>
              <a:rPr lang="en-US" sz="1600" b="0" dirty="0">
                <a:solidFill>
                  <a:schemeClr val="tx1"/>
                </a:solidFill>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1600" b="1" dirty="0">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dirty="0">
              <a:latin typeface="Franklin Gothic Book" panose="020B0503020102020204" pitchFamily="34" charset="0"/>
            </a:endParaRPr>
          </a:p>
          <a:p>
            <a:r>
              <a:rPr lang="en-US" sz="1600" b="1" dirty="0">
                <a:latin typeface="Franklin Gothic Book" panose="020B0503020102020204" pitchFamily="34" charset="0"/>
              </a:rPr>
              <a:t>Contact: publications@popcouncil.org</a:t>
            </a:r>
          </a:p>
          <a:p>
            <a:r>
              <a:rPr lang="en-US" sz="1600" dirty="0">
                <a:latin typeface="Franklin Gothic Book" panose="020B0503020102020204" pitchFamily="34" charset="0"/>
              </a:rPr>
              <a:t>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1600" dirty="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99093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31800" y="266700"/>
            <a:ext cx="6273800" cy="571495"/>
          </a:xfrm>
        </p:spPr>
        <p:txBody>
          <a:bodyPr anchor="b">
            <a:noAutofit/>
          </a:bodyPr>
          <a:lstStyle>
            <a:lvl1pPr>
              <a:defRPr sz="4200">
                <a:solidFill>
                  <a:srgbClr val="003A5D"/>
                </a:solidFill>
              </a:defRPr>
            </a:lvl1pPr>
          </a:lstStyle>
          <a:p>
            <a:r>
              <a:rPr lang="en-US" dirty="0"/>
              <a:t>Click to edit Master title</a:t>
            </a:r>
          </a:p>
        </p:txBody>
      </p:sp>
      <p:sp>
        <p:nvSpPr>
          <p:cNvPr id="3" name="Content Placeholder 2"/>
          <p:cNvSpPr>
            <a:spLocks noGrp="1"/>
          </p:cNvSpPr>
          <p:nvPr>
            <p:ph idx="1"/>
          </p:nvPr>
        </p:nvSpPr>
        <p:spPr>
          <a:xfrm>
            <a:off x="457200" y="1143005"/>
            <a:ext cx="8229600" cy="4724395"/>
          </a:xfrm>
        </p:spPr>
        <p:txBody>
          <a:bodyPr/>
          <a:lstStyle>
            <a:lvl1pPr>
              <a:spcBef>
                <a:spcPts val="24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152400"/>
            <a:ext cx="1524000" cy="744767"/>
          </a:xfrm>
          <a:prstGeom prst="rect">
            <a:avLst/>
          </a:prstGeom>
        </p:spPr>
      </p:pic>
      <p:cxnSp>
        <p:nvCxnSpPr>
          <p:cNvPr id="9" name="Straight Connector 8"/>
          <p:cNvCxnSpPr/>
          <p:nvPr userDrawn="1"/>
        </p:nvCxnSpPr>
        <p:spPr>
          <a:xfrm>
            <a:off x="457200" y="8382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0"/>
            <a:ext cx="6705600" cy="2677656"/>
          </a:xfrm>
          <a:prstGeom prst="rect">
            <a:avLst/>
          </a:prstGeom>
          <a:noFill/>
        </p:spPr>
        <p:txBody>
          <a:bodyPr wrap="square" rtlCol="0">
            <a:spAutoFit/>
          </a:bodyPr>
          <a:lstStyle/>
          <a:p>
            <a:r>
              <a:rPr lang="en-US" sz="1600" dirty="0">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2400" b="1" dirty="0">
                <a:latin typeface="Franklin Gothic Book" panose="020B0503020102020204" pitchFamily="34" charset="0"/>
              </a:rPr>
              <a:t>NOT FOR CITATION OR CIRCULATION. </a:t>
            </a:r>
          </a:p>
          <a:p>
            <a:r>
              <a:rPr lang="en-US" sz="1600" b="1" dirty="0">
                <a:solidFill>
                  <a:schemeClr val="bg1">
                    <a:lumMod val="50000"/>
                  </a:schemeClr>
                </a:solidFill>
                <a:latin typeface="Franklin Gothic Book" panose="020B0503020102020204" pitchFamily="34" charset="0"/>
              </a:rPr>
              <a:t/>
            </a:r>
            <a:br>
              <a:rPr lang="en-US" sz="1600" b="1" dirty="0">
                <a:solidFill>
                  <a:schemeClr val="bg1">
                    <a:lumMod val="50000"/>
                  </a:schemeClr>
                </a:solidFill>
                <a:latin typeface="Franklin Gothic Book" panose="020B0503020102020204" pitchFamily="34" charset="0"/>
              </a:rPr>
            </a:br>
            <a:r>
              <a:rPr lang="en-US" sz="1600" b="1" dirty="0">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dirty="0">
              <a:solidFill>
                <a:schemeClr val="bg1">
                  <a:lumMod val="50000"/>
                </a:schemeClr>
              </a:solidFill>
              <a:latin typeface="Franklin Gothic Book" panose="020B050302010202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140904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37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38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6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04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04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421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Tree>
    <p:extLst>
      <p:ext uri="{BB962C8B-B14F-4D97-AF65-F5344CB8AC3E}">
        <p14:creationId xmlns:p14="http://schemas.microsoft.com/office/powerpoint/2010/main" val="22462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6" name="Picture Placeholder 2"/>
          <p:cNvSpPr>
            <a:spLocks noGrp="1"/>
          </p:cNvSpPr>
          <p:nvPr>
            <p:ph type="pic" idx="1"/>
          </p:nvPr>
        </p:nvSpPr>
        <p:spPr>
          <a:xfrm>
            <a:off x="457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4648200" y="1447800"/>
            <a:ext cx="40386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90145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A5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028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246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53" r:id="rId5"/>
    <p:sldLayoutId id="2147483658" r:id="rId6"/>
    <p:sldLayoutId id="2147483654" r:id="rId7"/>
    <p:sldLayoutId id="2147483657" r:id="rId8"/>
    <p:sldLayoutId id="2147483668" r:id="rId9"/>
  </p:sldLayoutIdLst>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5929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5542"/>
      </p:ext>
    </p:extLst>
  </p:cSld>
  <p:clrMap bg1="lt1" tx1="dk1" bg2="lt2" tx2="dk2" accent1="accent1" accent2="accent2" accent3="accent3" accent4="accent4" accent5="accent5" accent6="accent6" hlink="hlink" folHlink="folHlink"/>
  <p:sldLayoutIdLst>
    <p:sldLayoutId id="214748367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userDrawn="1"/>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n a sidewalk&#10;&#10;Description generated with very high confidence">
            <a:extLst>
              <a:ext uri="{FF2B5EF4-FFF2-40B4-BE49-F238E27FC236}">
                <a16:creationId xmlns="" xmlns:a16="http://schemas.microsoft.com/office/drawing/2014/main" id="{5832E365-A793-4571-A7DB-EE9DDC33CBA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120000"/>
                    </a14:imgEffect>
                    <a14:imgEffect>
                      <a14:brightnessContrast bright="-10000"/>
                    </a14:imgEffect>
                  </a14:imgLayer>
                </a14:imgProps>
              </a:ext>
              <a:ext uri="{28A0092B-C50C-407E-A947-70E740481C1C}">
                <a14:useLocalDpi xmlns:a14="http://schemas.microsoft.com/office/drawing/2010/main"/>
              </a:ext>
            </a:extLst>
          </a:blip>
          <a:srcRect l="-1" t="23484" r="16121" b="33291"/>
          <a:stretch/>
        </p:blipFill>
        <p:spPr>
          <a:xfrm>
            <a:off x="990600" y="3157995"/>
            <a:ext cx="7010400" cy="2709405"/>
          </a:xfrm>
          <a:prstGeom prst="rect">
            <a:avLst/>
          </a:prstGeom>
          <a:effectLst>
            <a:softEdge rad="444500"/>
          </a:effectLst>
        </p:spPr>
      </p:pic>
      <p:sp>
        <p:nvSpPr>
          <p:cNvPr id="2" name="Title 1"/>
          <p:cNvSpPr>
            <a:spLocks noGrp="1"/>
          </p:cNvSpPr>
          <p:nvPr>
            <p:ph type="ctrTitle"/>
          </p:nvPr>
        </p:nvSpPr>
        <p:spPr>
          <a:xfrm>
            <a:off x="762000" y="1654175"/>
            <a:ext cx="7391400" cy="1470025"/>
          </a:xfrm>
        </p:spPr>
        <p:txBody>
          <a:bodyPr>
            <a:noAutofit/>
          </a:bodyPr>
          <a:lstStyle/>
          <a:p>
            <a:pPr>
              <a:lnSpc>
                <a:spcPct val="90000"/>
              </a:lnSpc>
            </a:pPr>
            <a:r>
              <a:rPr lang="en-US" sz="3200" b="1" dirty="0"/>
              <a:t>Men’s HIV Risk Profiles </a:t>
            </a:r>
            <a:br>
              <a:rPr lang="en-US" sz="3200" b="1" dirty="0"/>
            </a:br>
            <a:r>
              <a:rPr lang="en-US" sz="3200" b="1" dirty="0"/>
              <a:t>in South African DREAMS Sites</a:t>
            </a:r>
            <a:r>
              <a:rPr lang="en-US" sz="2800" b="1" dirty="0"/>
              <a:t/>
            </a:r>
            <a:br>
              <a:rPr lang="en-US" sz="2800" b="1" dirty="0"/>
            </a:br>
            <a:r>
              <a:rPr lang="en-US" sz="400" b="1" dirty="0"/>
              <a:t/>
            </a:r>
            <a:br>
              <a:rPr lang="en-US" sz="400" b="1" dirty="0"/>
            </a:br>
            <a:r>
              <a:rPr lang="en-US" sz="2400" b="1" cap="none" dirty="0">
                <a:solidFill>
                  <a:schemeClr val="accent1"/>
                </a:solidFill>
              </a:rPr>
              <a:t>Using latent class analysis for more strategic, </a:t>
            </a:r>
            <a:br>
              <a:rPr lang="en-US" sz="2400" b="1" cap="none" dirty="0">
                <a:solidFill>
                  <a:schemeClr val="accent1"/>
                </a:solidFill>
              </a:rPr>
            </a:br>
            <a:r>
              <a:rPr lang="en-US" sz="2400" b="1" cap="none" dirty="0">
                <a:solidFill>
                  <a:schemeClr val="accent1"/>
                </a:solidFill>
              </a:rPr>
              <a:t>context-specific programming and evaluation</a:t>
            </a:r>
            <a:endParaRPr lang="en-US" sz="2400" dirty="0">
              <a:solidFill>
                <a:schemeClr val="accent1"/>
              </a:solidFill>
            </a:endParaRPr>
          </a:p>
        </p:txBody>
      </p:sp>
      <p:sp>
        <p:nvSpPr>
          <p:cNvPr id="3" name="Subtitle 2"/>
          <p:cNvSpPr>
            <a:spLocks noGrp="1"/>
          </p:cNvSpPr>
          <p:nvPr>
            <p:ph type="subTitle" idx="1"/>
          </p:nvPr>
        </p:nvSpPr>
        <p:spPr>
          <a:xfrm>
            <a:off x="762000" y="5628860"/>
            <a:ext cx="6324600" cy="444142"/>
          </a:xfrm>
        </p:spPr>
        <p:txBody>
          <a:bodyPr>
            <a:noAutofit/>
          </a:bodyPr>
          <a:lstStyle/>
          <a:p>
            <a:r>
              <a:rPr lang="en-US" sz="2400" b="1" dirty="0">
                <a:solidFill>
                  <a:srgbClr val="003A5D"/>
                </a:solidFill>
              </a:rPr>
              <a:t>Ann Gottert, </a:t>
            </a:r>
            <a:r>
              <a:rPr lang="en-US" sz="2000" b="1" dirty="0">
                <a:solidFill>
                  <a:srgbClr val="003A5D"/>
                </a:solidFill>
              </a:rPr>
              <a:t>PhD</a:t>
            </a:r>
            <a:endParaRPr lang="en-US" sz="1800" b="1" dirty="0">
              <a:solidFill>
                <a:schemeClr val="bg1"/>
              </a:solidFill>
            </a:endParaRPr>
          </a:p>
        </p:txBody>
      </p:sp>
      <p:sp>
        <p:nvSpPr>
          <p:cNvPr id="6" name="Rectangle 5"/>
          <p:cNvSpPr/>
          <p:nvPr/>
        </p:nvSpPr>
        <p:spPr>
          <a:xfrm>
            <a:off x="762000" y="6013368"/>
            <a:ext cx="8458200" cy="584775"/>
          </a:xfrm>
          <a:prstGeom prst="rect">
            <a:avLst/>
          </a:prstGeom>
        </p:spPr>
        <p:txBody>
          <a:bodyPr wrap="square">
            <a:spAutoFit/>
          </a:bodyPr>
          <a:lstStyle/>
          <a:p>
            <a:r>
              <a:rPr lang="en-US" sz="1600" i="1" dirty="0">
                <a:solidFill>
                  <a:srgbClr val="7B7770"/>
                </a:solidFill>
              </a:rPr>
              <a:t>Co-authors: </a:t>
            </a:r>
            <a:r>
              <a:rPr lang="en-US" sz="1600" dirty="0">
                <a:solidFill>
                  <a:srgbClr val="7B7770"/>
                </a:solidFill>
              </a:rPr>
              <a:t>Julie Pulerwitz, </a:t>
            </a:r>
            <a:r>
              <a:rPr lang="en-US" sz="1400" dirty="0">
                <a:solidFill>
                  <a:srgbClr val="7B7770"/>
                </a:solidFill>
              </a:rPr>
              <a:t>ScD</a:t>
            </a:r>
            <a:r>
              <a:rPr lang="en-US" sz="1600" dirty="0">
                <a:solidFill>
                  <a:srgbClr val="7B7770"/>
                </a:solidFill>
              </a:rPr>
              <a:t>, Craig Heck, </a:t>
            </a:r>
            <a:r>
              <a:rPr lang="en-US" sz="1400" dirty="0" smtClean="0">
                <a:solidFill>
                  <a:srgbClr val="7B7770"/>
                </a:solidFill>
              </a:rPr>
              <a:t>MPH</a:t>
            </a:r>
            <a:endParaRPr lang="en-US" sz="1600" dirty="0">
              <a:solidFill>
                <a:srgbClr val="7B7770"/>
              </a:solidFill>
            </a:endParaRPr>
          </a:p>
          <a:p>
            <a:r>
              <a:rPr lang="en-US" sz="1600" dirty="0" smtClean="0">
                <a:solidFill>
                  <a:srgbClr val="7B7770"/>
                </a:solidFill>
              </a:rPr>
              <a:t>    Cherie Cawood, </a:t>
            </a:r>
            <a:r>
              <a:rPr lang="en-US" sz="1400" dirty="0" smtClean="0">
                <a:solidFill>
                  <a:srgbClr val="7B7770"/>
                </a:solidFill>
              </a:rPr>
              <a:t>MBA</a:t>
            </a:r>
            <a:r>
              <a:rPr lang="en-US" sz="1600" dirty="0" smtClean="0">
                <a:solidFill>
                  <a:srgbClr val="7B7770"/>
                </a:solidFill>
              </a:rPr>
              <a:t> </a:t>
            </a:r>
            <a:r>
              <a:rPr lang="en-US" sz="1600" dirty="0">
                <a:solidFill>
                  <a:srgbClr val="7B7770"/>
                </a:solidFill>
              </a:rPr>
              <a:t>&amp; Sanyukta Mathur, </a:t>
            </a:r>
            <a:r>
              <a:rPr lang="en-US" sz="1400" dirty="0" err="1">
                <a:solidFill>
                  <a:srgbClr val="7B7770"/>
                </a:solidFill>
              </a:rPr>
              <a:t>DrPH</a:t>
            </a:r>
            <a:r>
              <a:rPr lang="en-US" sz="1400" dirty="0">
                <a:solidFill>
                  <a:srgbClr val="7B7770"/>
                </a:solidFill>
              </a:rPr>
              <a:t> </a:t>
            </a:r>
            <a:endParaRPr lang="en-US" sz="1600" dirty="0">
              <a:solidFill>
                <a:srgbClr val="7B7770"/>
              </a:solidFill>
            </a:endParaRPr>
          </a:p>
        </p:txBody>
      </p:sp>
      <p:pic>
        <p:nvPicPr>
          <p:cNvPr id="7" name="Picture 6"/>
          <p:cNvPicPr/>
          <p:nvPr/>
        </p:nvPicPr>
        <p:blipFill>
          <a:blip r:embed="rId5"/>
          <a:stretch>
            <a:fillRect/>
          </a:stretch>
        </p:blipFill>
        <p:spPr>
          <a:xfrm>
            <a:off x="6324600" y="274179"/>
            <a:ext cx="2590800" cy="945021"/>
          </a:xfrm>
          <a:prstGeom prst="rect">
            <a:avLst/>
          </a:prstGeom>
        </p:spPr>
      </p:pic>
      <p:sp>
        <p:nvSpPr>
          <p:cNvPr id="5" name="Rectangle 4"/>
          <p:cNvSpPr/>
          <p:nvPr/>
        </p:nvSpPr>
        <p:spPr>
          <a:xfrm>
            <a:off x="4038600" y="6013368"/>
            <a:ext cx="4572000" cy="584775"/>
          </a:xfrm>
          <a:prstGeom prst="rect">
            <a:avLst/>
          </a:prstGeom>
        </p:spPr>
        <p:txBody>
          <a:bodyPr>
            <a:spAutoFit/>
          </a:bodyPr>
          <a:lstStyle/>
          <a:p>
            <a:pPr algn="r"/>
            <a:r>
              <a:rPr lang="en-US" sz="1600" dirty="0">
                <a:solidFill>
                  <a:srgbClr val="7B7770"/>
                </a:solidFill>
              </a:rPr>
              <a:t>International AIDS </a:t>
            </a:r>
            <a:r>
              <a:rPr lang="en-US" sz="1600" dirty="0" smtClean="0">
                <a:solidFill>
                  <a:srgbClr val="7B7770"/>
                </a:solidFill>
              </a:rPr>
              <a:t>Conference</a:t>
            </a:r>
          </a:p>
          <a:p>
            <a:pPr algn="r"/>
            <a:r>
              <a:rPr lang="en-US" sz="1600" dirty="0" smtClean="0">
                <a:solidFill>
                  <a:srgbClr val="7B7770"/>
                </a:solidFill>
              </a:rPr>
              <a:t>25 </a:t>
            </a:r>
            <a:r>
              <a:rPr lang="en-US" sz="1600" dirty="0">
                <a:solidFill>
                  <a:srgbClr val="7B7770"/>
                </a:solidFill>
              </a:rPr>
              <a:t>July 2018 </a:t>
            </a:r>
            <a:endParaRPr lang="en-US" sz="1600" dirty="0">
              <a:solidFill>
                <a:srgbClr val="7B7770"/>
              </a:solidFill>
            </a:endParaRPr>
          </a:p>
        </p:txBody>
      </p:sp>
    </p:spTree>
    <p:extLst>
      <p:ext uri="{BB962C8B-B14F-4D97-AF65-F5344CB8AC3E}">
        <p14:creationId xmlns:p14="http://schemas.microsoft.com/office/powerpoint/2010/main" val="34813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B67F5E-5632-4F7D-BEC2-4B2CF89051C9}"/>
              </a:ext>
            </a:extLst>
          </p:cNvPr>
          <p:cNvSpPr/>
          <p:nvPr/>
        </p:nvSpPr>
        <p:spPr>
          <a:xfrm>
            <a:off x="6601292" y="1111157"/>
            <a:ext cx="2011680" cy="1443067"/>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76335E6C-8CB4-4528-864B-20C810DCECF2}"/>
              </a:ext>
            </a:extLst>
          </p:cNvPr>
          <p:cNvSpPr/>
          <p:nvPr/>
        </p:nvSpPr>
        <p:spPr>
          <a:xfrm>
            <a:off x="2508359" y="1111157"/>
            <a:ext cx="2011680" cy="5304883"/>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4DB8EED5-6879-4730-9895-70E12BC192BE}"/>
              </a:ext>
            </a:extLst>
          </p:cNvPr>
          <p:cNvGrpSpPr/>
          <p:nvPr/>
        </p:nvGrpSpPr>
        <p:grpSpPr>
          <a:xfrm>
            <a:off x="4696292" y="1101927"/>
            <a:ext cx="1645920" cy="1411310"/>
            <a:chOff x="5593080" y="1211935"/>
            <a:chExt cx="1645920" cy="1411310"/>
          </a:xfrm>
        </p:grpSpPr>
        <p:sp>
          <p:nvSpPr>
            <p:cNvPr id="7" name="TextBox 6"/>
            <p:cNvSpPr txBox="1"/>
            <p:nvPr/>
          </p:nvSpPr>
          <p:spPr>
            <a:xfrm>
              <a:off x="5593080" y="1211935"/>
              <a:ext cx="1645920" cy="1384995"/>
            </a:xfrm>
            <a:prstGeom prst="rect">
              <a:avLst/>
            </a:prstGeom>
            <a:noFill/>
          </p:spPr>
          <p:txBody>
            <a:bodyPr wrap="square" rtlCol="0">
              <a:spAutoFit/>
            </a:bodyPr>
            <a:lstStyle/>
            <a:p>
              <a:pPr algn="r"/>
              <a:r>
                <a:rPr lang="en-US" dirty="0">
                  <a:solidFill>
                    <a:srgbClr val="6CC04A"/>
                  </a:solidFill>
                </a:rPr>
                <a:t>OLDER </a:t>
              </a:r>
            </a:p>
            <a:p>
              <a:pPr algn="r"/>
              <a:r>
                <a:rPr lang="en-US" dirty="0">
                  <a:solidFill>
                    <a:srgbClr val="6CC04A"/>
                  </a:solidFill>
                </a:rPr>
                <a:t>LOW </a:t>
              </a:r>
            </a:p>
            <a:p>
              <a:pPr algn="r"/>
              <a:r>
                <a:rPr lang="en-US" dirty="0">
                  <a:solidFill>
                    <a:srgbClr val="6CC04A"/>
                  </a:solidFill>
                </a:rPr>
                <a:t>RISK</a:t>
              </a:r>
            </a:p>
            <a:p>
              <a:pPr algn="r"/>
              <a:r>
                <a:rPr lang="en-US" dirty="0">
                  <a:solidFill>
                    <a:srgbClr val="003A5D"/>
                  </a:solidFill>
                </a:rPr>
                <a:t>20% </a:t>
              </a:r>
            </a:p>
            <a:p>
              <a:pPr algn="r"/>
              <a:r>
                <a:rPr lang="en-US" sz="1200" dirty="0">
                  <a:solidFill>
                    <a:srgbClr val="003A5D"/>
                  </a:solidFill>
                </a:rPr>
                <a:t>of sample</a:t>
              </a:r>
            </a:p>
          </p:txBody>
        </p:sp>
        <p:pic>
          <p:nvPicPr>
            <p:cNvPr id="8" name="Picture 7"/>
            <p:cNvPicPr>
              <a:picLocks noChangeAspect="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94316" y="1434525"/>
              <a:ext cx="890392" cy="1188720"/>
            </a:xfrm>
            <a:prstGeom prst="rect">
              <a:avLst/>
            </a:prstGeom>
          </p:spPr>
        </p:pic>
      </p:grpSp>
      <p:grpSp>
        <p:nvGrpSpPr>
          <p:cNvPr id="9" name="Group 8">
            <a:extLst>
              <a:ext uri="{FF2B5EF4-FFF2-40B4-BE49-F238E27FC236}">
                <a16:creationId xmlns="" xmlns:a16="http://schemas.microsoft.com/office/drawing/2014/main" id="{3C3866FB-7791-4606-A86F-9661EC790328}"/>
              </a:ext>
            </a:extLst>
          </p:cNvPr>
          <p:cNvGrpSpPr/>
          <p:nvPr/>
        </p:nvGrpSpPr>
        <p:grpSpPr>
          <a:xfrm>
            <a:off x="581492" y="1101927"/>
            <a:ext cx="1720884" cy="1384995"/>
            <a:chOff x="1936716" y="1238250"/>
            <a:chExt cx="1720884" cy="1384995"/>
          </a:xfrm>
        </p:grpSpPr>
        <p:sp>
          <p:nvSpPr>
            <p:cNvPr id="10" name="TextBox 9"/>
            <p:cNvSpPr txBox="1"/>
            <p:nvPr/>
          </p:nvSpPr>
          <p:spPr>
            <a:xfrm>
              <a:off x="2011680" y="1238250"/>
              <a:ext cx="1645920" cy="1384995"/>
            </a:xfrm>
            <a:prstGeom prst="rect">
              <a:avLst/>
            </a:prstGeom>
            <a:noFill/>
          </p:spPr>
          <p:txBody>
            <a:bodyPr wrap="square" rtlCol="0">
              <a:spAutoFit/>
            </a:bodyPr>
            <a:lstStyle/>
            <a:p>
              <a:pPr algn="r"/>
              <a:r>
                <a:rPr lang="en-US" dirty="0">
                  <a:solidFill>
                    <a:srgbClr val="E1851F"/>
                  </a:solidFill>
                </a:rPr>
                <a:t>YOUNGER </a:t>
              </a:r>
            </a:p>
            <a:p>
              <a:pPr algn="r"/>
              <a:r>
                <a:rPr lang="en-US" dirty="0">
                  <a:solidFill>
                    <a:srgbClr val="E1851F"/>
                  </a:solidFill>
                </a:rPr>
                <a:t>MODERATE </a:t>
              </a:r>
            </a:p>
            <a:p>
              <a:pPr algn="r"/>
              <a:r>
                <a:rPr lang="en-US" dirty="0">
                  <a:solidFill>
                    <a:srgbClr val="E1851F"/>
                  </a:solidFill>
                </a:rPr>
                <a:t>RISK</a:t>
              </a:r>
            </a:p>
            <a:p>
              <a:pPr algn="r"/>
              <a:r>
                <a:rPr lang="en-US" dirty="0">
                  <a:solidFill>
                    <a:srgbClr val="003A5D"/>
                  </a:solidFill>
                </a:rPr>
                <a:t>36% </a:t>
              </a:r>
            </a:p>
            <a:p>
              <a:pPr algn="r"/>
              <a:r>
                <a:rPr lang="en-US" sz="1200" dirty="0">
                  <a:solidFill>
                    <a:srgbClr val="003A5D"/>
                  </a:solidFill>
                </a:rPr>
                <a:t>of sample</a:t>
              </a:r>
              <a:endParaRPr lang="en-US" sz="1600" dirty="0">
                <a:solidFill>
                  <a:srgbClr val="003A5D"/>
                </a:solidFill>
              </a:endParaRPr>
            </a:p>
          </p:txBody>
        </p:sp>
        <p:pic>
          <p:nvPicPr>
            <p:cNvPr id="11" name="Picture 10"/>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36716" y="1343085"/>
              <a:ext cx="501684" cy="1280160"/>
            </a:xfrm>
            <a:prstGeom prst="rect">
              <a:avLst/>
            </a:prstGeom>
          </p:spPr>
        </p:pic>
      </p:grpSp>
      <p:grpSp>
        <p:nvGrpSpPr>
          <p:cNvPr id="12" name="Group 11">
            <a:extLst>
              <a:ext uri="{FF2B5EF4-FFF2-40B4-BE49-F238E27FC236}">
                <a16:creationId xmlns="" xmlns:a16="http://schemas.microsoft.com/office/drawing/2014/main" id="{D2A61EB0-4493-4C48-AE05-F4E60DDE1C6F}"/>
              </a:ext>
            </a:extLst>
          </p:cNvPr>
          <p:cNvGrpSpPr/>
          <p:nvPr/>
        </p:nvGrpSpPr>
        <p:grpSpPr>
          <a:xfrm>
            <a:off x="6753692" y="1128242"/>
            <a:ext cx="1645920" cy="1384995"/>
            <a:chOff x="7010400" y="1238250"/>
            <a:chExt cx="1645920" cy="1384995"/>
          </a:xfrm>
        </p:grpSpPr>
        <p:sp>
          <p:nvSpPr>
            <p:cNvPr id="13" name="TextBox 12"/>
            <p:cNvSpPr txBox="1"/>
            <p:nvPr/>
          </p:nvSpPr>
          <p:spPr>
            <a:xfrm>
              <a:off x="7010400" y="1238250"/>
              <a:ext cx="1645920" cy="1384995"/>
            </a:xfrm>
            <a:prstGeom prst="rect">
              <a:avLst/>
            </a:prstGeom>
            <a:noFill/>
          </p:spPr>
          <p:txBody>
            <a:bodyPr wrap="square" rtlCol="0">
              <a:spAutoFit/>
            </a:bodyPr>
            <a:lstStyle/>
            <a:p>
              <a:pPr algn="r"/>
              <a:r>
                <a:rPr lang="en-US" dirty="0">
                  <a:solidFill>
                    <a:srgbClr val="C00000"/>
                  </a:solidFill>
                </a:rPr>
                <a:t>OLDER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20% </a:t>
              </a:r>
            </a:p>
            <a:p>
              <a:pPr algn="r"/>
              <a:r>
                <a:rPr lang="en-US" sz="1200" dirty="0">
                  <a:solidFill>
                    <a:srgbClr val="003A5D"/>
                  </a:solidFill>
                </a:rPr>
                <a:t>of sample</a:t>
              </a:r>
            </a:p>
          </p:txBody>
        </p:sp>
        <p:pic>
          <p:nvPicPr>
            <p:cNvPr id="14" name="Graphic 13">
              <a:extLst>
                <a:ext uri="{FF2B5EF4-FFF2-40B4-BE49-F238E27FC236}">
                  <a16:creationId xmlns="" xmlns:a16="http://schemas.microsoft.com/office/drawing/2014/main" id="{B798B3F1-16A6-464A-8521-E651533AFB4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147560" y="1343085"/>
              <a:ext cx="492472" cy="1188720"/>
            </a:xfrm>
            <a:prstGeom prst="rect">
              <a:avLst/>
            </a:prstGeom>
          </p:spPr>
        </p:pic>
      </p:grpSp>
      <p:grpSp>
        <p:nvGrpSpPr>
          <p:cNvPr id="15" name="Group 14">
            <a:extLst>
              <a:ext uri="{FF2B5EF4-FFF2-40B4-BE49-F238E27FC236}">
                <a16:creationId xmlns="" xmlns:a16="http://schemas.microsoft.com/office/drawing/2014/main" id="{146BFFA6-4234-4E0E-B89D-8C78F1C1CB08}"/>
              </a:ext>
            </a:extLst>
          </p:cNvPr>
          <p:cNvGrpSpPr/>
          <p:nvPr/>
        </p:nvGrpSpPr>
        <p:grpSpPr>
          <a:xfrm>
            <a:off x="2646512" y="1101927"/>
            <a:ext cx="1744980" cy="1384995"/>
            <a:chOff x="3764280" y="1238250"/>
            <a:chExt cx="1645920" cy="1384995"/>
          </a:xfrm>
        </p:grpSpPr>
        <p:sp>
          <p:nvSpPr>
            <p:cNvPr id="16" name="TextBox 15"/>
            <p:cNvSpPr txBox="1"/>
            <p:nvPr/>
          </p:nvSpPr>
          <p:spPr>
            <a:xfrm>
              <a:off x="3764280" y="1238250"/>
              <a:ext cx="1645920" cy="1384995"/>
            </a:xfrm>
            <a:prstGeom prst="rect">
              <a:avLst/>
            </a:prstGeom>
            <a:noFill/>
          </p:spPr>
          <p:txBody>
            <a:bodyPr wrap="square" rtlCol="0">
              <a:spAutoFit/>
            </a:bodyPr>
            <a:lstStyle/>
            <a:p>
              <a:pPr algn="r"/>
              <a:r>
                <a:rPr lang="en-US" dirty="0">
                  <a:solidFill>
                    <a:srgbClr val="C00000"/>
                  </a:solidFill>
                </a:rPr>
                <a:t>YOUNGER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24% </a:t>
              </a:r>
            </a:p>
            <a:p>
              <a:pPr algn="r"/>
              <a:r>
                <a:rPr lang="en-US" sz="1200" dirty="0">
                  <a:solidFill>
                    <a:srgbClr val="003A5D"/>
                  </a:solidFill>
                </a:rPr>
                <a:t>of sample</a:t>
              </a:r>
            </a:p>
          </p:txBody>
        </p:sp>
        <p:pic>
          <p:nvPicPr>
            <p:cNvPr id="17" name="Picture 16">
              <a:extLst>
                <a:ext uri="{FF2B5EF4-FFF2-40B4-BE49-F238E27FC236}">
                  <a16:creationId xmlns="" xmlns:a16="http://schemas.microsoft.com/office/drawing/2014/main" id="{784311CB-68BF-4711-90FD-B95A487B75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16680" y="1340337"/>
              <a:ext cx="552450" cy="1276350"/>
            </a:xfrm>
            <a:custGeom>
              <a:avLst/>
              <a:gdLst>
                <a:gd name="connsiteX0" fmla="*/ 0 w 552450"/>
                <a:gd name="connsiteY0" fmla="*/ 0 h 1276350"/>
                <a:gd name="connsiteX1" fmla="*/ 560070 w 552450"/>
                <a:gd name="connsiteY1" fmla="*/ 0 h 1276350"/>
                <a:gd name="connsiteX2" fmla="*/ 560070 w 552450"/>
                <a:gd name="connsiteY2" fmla="*/ 1280160 h 1276350"/>
                <a:gd name="connsiteX3" fmla="*/ 0 w 552450"/>
                <a:gd name="connsiteY3" fmla="*/ 1280160 h 1276350"/>
              </a:gdLst>
              <a:ahLst/>
              <a:cxnLst>
                <a:cxn ang="0">
                  <a:pos x="connsiteX0" y="connsiteY0"/>
                </a:cxn>
                <a:cxn ang="0">
                  <a:pos x="connsiteX1" y="connsiteY1"/>
                </a:cxn>
                <a:cxn ang="0">
                  <a:pos x="connsiteX2" y="connsiteY2"/>
                </a:cxn>
                <a:cxn ang="0">
                  <a:pos x="connsiteX3" y="connsiteY3"/>
                </a:cxn>
              </a:cxnLst>
              <a:rect l="l" t="t" r="r" b="b"/>
              <a:pathLst>
                <a:path w="552450" h="1276350">
                  <a:moveTo>
                    <a:pt x="0" y="0"/>
                  </a:moveTo>
                  <a:lnTo>
                    <a:pt x="560070" y="0"/>
                  </a:lnTo>
                  <a:lnTo>
                    <a:pt x="560070" y="1280160"/>
                  </a:lnTo>
                  <a:lnTo>
                    <a:pt x="0" y="1280160"/>
                  </a:lnTo>
                  <a:close/>
                </a:path>
              </a:pathLst>
            </a:custGeom>
            <a:ln/>
          </p:spPr>
        </p:pic>
      </p:grpSp>
      <p:graphicFrame>
        <p:nvGraphicFramePr>
          <p:cNvPr id="18" name="Table 17">
            <a:extLst>
              <a:ext uri="{FF2B5EF4-FFF2-40B4-BE49-F238E27FC236}">
                <a16:creationId xmlns="" xmlns:a16="http://schemas.microsoft.com/office/drawing/2014/main" id="{C5F837D3-86F1-403F-8A00-0EB7FFD67EDF}"/>
              </a:ext>
            </a:extLst>
          </p:cNvPr>
          <p:cNvGraphicFramePr>
            <a:graphicFrameLocks noGrp="1"/>
          </p:cNvGraphicFramePr>
          <p:nvPr>
            <p:extLst>
              <p:ext uri="{D42A27DB-BD31-4B8C-83A1-F6EECF244321}">
                <p14:modId xmlns:p14="http://schemas.microsoft.com/office/powerpoint/2010/main" val="751082749"/>
              </p:ext>
            </p:extLst>
          </p:nvPr>
        </p:nvGraphicFramePr>
        <p:xfrm>
          <a:off x="429092" y="2538984"/>
          <a:ext cx="8229600" cy="3877056"/>
        </p:xfrm>
        <a:graphic>
          <a:graphicData uri="http://schemas.openxmlformats.org/drawingml/2006/table">
            <a:tbl>
              <a:tblPr bandRow="1">
                <a:tableStyleId>{7E9639D4-E3E2-4D34-9284-5A2195B3D0D7}</a:tableStyleId>
              </a:tblPr>
              <a:tblGrid>
                <a:gridCol w="2057400">
                  <a:extLst>
                    <a:ext uri="{9D8B030D-6E8A-4147-A177-3AD203B41FA5}">
                      <a16:colId xmlns="" xmlns:a16="http://schemas.microsoft.com/office/drawing/2014/main" val="3147548682"/>
                    </a:ext>
                  </a:extLst>
                </a:gridCol>
                <a:gridCol w="2057400">
                  <a:extLst>
                    <a:ext uri="{9D8B030D-6E8A-4147-A177-3AD203B41FA5}">
                      <a16:colId xmlns="" xmlns:a16="http://schemas.microsoft.com/office/drawing/2014/main" val="1107665731"/>
                    </a:ext>
                  </a:extLst>
                </a:gridCol>
                <a:gridCol w="2057400">
                  <a:extLst>
                    <a:ext uri="{9D8B030D-6E8A-4147-A177-3AD203B41FA5}">
                      <a16:colId xmlns="" xmlns:a16="http://schemas.microsoft.com/office/drawing/2014/main" val="2033645473"/>
                    </a:ext>
                  </a:extLst>
                </a:gridCol>
                <a:gridCol w="2057400">
                  <a:extLst>
                    <a:ext uri="{9D8B030D-6E8A-4147-A177-3AD203B41FA5}">
                      <a16:colId xmlns="" xmlns:a16="http://schemas.microsoft.com/office/drawing/2014/main" val="3105326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23 years old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27 years old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30 years old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40260612"/>
                  </a:ext>
                </a:extLst>
              </a:tr>
              <a:tr h="0">
                <a:tc>
                  <a:txBody>
                    <a:bodyPr/>
                    <a:lstStyle/>
                    <a:p>
                      <a:pPr algn="ctr"/>
                      <a:r>
                        <a:rPr lang="en-US" sz="1400" dirty="0"/>
                        <a:t>Unmarried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Unmarried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t>Married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9898637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Unemployed,</a:t>
                      </a:r>
                      <a:r>
                        <a:rPr lang="en-US" sz="14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despite being university/ tech college grads</a:t>
                      </a: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Informally employed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Informally employed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490671341"/>
                  </a:ext>
                </a:extLst>
              </a:tr>
              <a:tr h="0">
                <a:tc>
                  <a:txBody>
                    <a:bodyPr/>
                    <a:lstStyle/>
                    <a:p>
                      <a:pPr algn="ct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 xmlns:a16="http://schemas.microsoft.com/office/drawing/2014/main" val="10003"/>
                  </a:ext>
                </a:extLst>
              </a:tr>
              <a:tr h="0">
                <a:tc>
                  <a:txBody>
                    <a:bodyPr/>
                    <a:lstStyle/>
                    <a:p>
                      <a:pPr algn="ctr"/>
                      <a:r>
                        <a:rPr lang="en-US" sz="1400" dirty="0">
                          <a:solidFill>
                            <a:schemeClr val="tx1"/>
                          </a:solidFill>
                        </a:rPr>
                        <a:t>High # of partners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High # of partners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Low # of partners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08102053"/>
                  </a:ext>
                </a:extLst>
              </a:tr>
              <a:tr h="0">
                <a:tc>
                  <a:txBody>
                    <a:bodyPr/>
                    <a:lstStyle/>
                    <a:p>
                      <a:pPr algn="ctr"/>
                      <a:r>
                        <a:rPr lang="en-US" sz="1400" dirty="0">
                          <a:solidFill>
                            <a:schemeClr val="tx1"/>
                          </a:solidFill>
                        </a:rPr>
                        <a:t>Low age difference </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age difference </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Moderate age difference </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965624496"/>
                  </a:ext>
                </a:extLst>
              </a:tr>
              <a:tr h="0">
                <a:tc>
                  <a:txBody>
                    <a:bodyPr/>
                    <a:lstStyle/>
                    <a:p>
                      <a:pPr algn="ctr"/>
                      <a:r>
                        <a:rPr lang="en-US" sz="1400" dirty="0">
                          <a:solidFill>
                            <a:schemeClr val="tx1"/>
                          </a:solidFill>
                        </a:rPr>
                        <a:t>Some transactional relationships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Many low-end transact. relationships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Minimal transactional relationships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24414267"/>
                  </a:ext>
                </a:extLst>
              </a:tr>
              <a:tr h="0">
                <a:tc>
                  <a:txBody>
                    <a:bodyPr/>
                    <a:lstStyle/>
                    <a:p>
                      <a:pPr algn="ctr"/>
                      <a:r>
                        <a:rPr lang="en-US" sz="1400" dirty="0">
                          <a:solidFill>
                            <a:schemeClr val="tx1"/>
                          </a:solidFill>
                        </a:rPr>
                        <a:t>Moderate alcohol abuse</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alcohol abuse</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Moderate alcohol abuse</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304851406"/>
                  </a:ext>
                </a:extLst>
              </a:tr>
              <a:tr h="0">
                <a:tc>
                  <a:txBody>
                    <a:bodyPr/>
                    <a:lstStyle/>
                    <a:p>
                      <a:pPr algn="ctr"/>
                      <a:r>
                        <a:rPr lang="en-US" sz="1400" dirty="0">
                          <a:solidFill>
                            <a:schemeClr val="tx1"/>
                          </a:solidFill>
                        </a:rPr>
                        <a:t>Moderate gender inequity</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gender inequity</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Low gender inequity</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967995327"/>
                  </a:ext>
                </a:extLst>
              </a:tr>
            </a:tbl>
          </a:graphicData>
        </a:graphic>
      </p:graphicFrame>
      <p:sp>
        <p:nvSpPr>
          <p:cNvPr id="19" name="Rectangle 18">
            <a:extLst>
              <a:ext uri="{FF2B5EF4-FFF2-40B4-BE49-F238E27FC236}">
                <a16:creationId xmlns="" xmlns:a16="http://schemas.microsoft.com/office/drawing/2014/main" id="{614CED87-3004-4CA1-B976-14E028628651}"/>
              </a:ext>
            </a:extLst>
          </p:cNvPr>
          <p:cNvSpPr/>
          <p:nvPr/>
        </p:nvSpPr>
        <p:spPr>
          <a:xfrm>
            <a:off x="3248492" y="1979837"/>
            <a:ext cx="222885" cy="304800"/>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6F0F02A-3EC9-47D8-8FE6-1DA1C8AE5AD9}"/>
              </a:ext>
            </a:extLst>
          </p:cNvPr>
          <p:cNvSpPr>
            <a:spLocks noGrp="1"/>
          </p:cNvSpPr>
          <p:nvPr>
            <p:ph type="title"/>
          </p:nvPr>
        </p:nvSpPr>
        <p:spPr/>
        <p:txBody>
          <a:bodyPr/>
          <a:lstStyle/>
          <a:p>
            <a:r>
              <a:rPr lang="en-US" dirty="0"/>
              <a:t>HIV risk profiles </a:t>
            </a:r>
          </a:p>
        </p:txBody>
      </p:sp>
    </p:spTree>
    <p:extLst>
      <p:ext uri="{BB962C8B-B14F-4D97-AF65-F5344CB8AC3E}">
        <p14:creationId xmlns:p14="http://schemas.microsoft.com/office/powerpoint/2010/main" val="252762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6335E6C-8CB4-4528-864B-20C810DCECF2}"/>
              </a:ext>
            </a:extLst>
          </p:cNvPr>
          <p:cNvSpPr/>
          <p:nvPr/>
        </p:nvSpPr>
        <p:spPr>
          <a:xfrm>
            <a:off x="2508359" y="1111156"/>
            <a:ext cx="2011680" cy="5304884"/>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08B67F5E-5632-4F7D-BEC2-4B2CF89051C9}"/>
              </a:ext>
            </a:extLst>
          </p:cNvPr>
          <p:cNvSpPr/>
          <p:nvPr/>
        </p:nvSpPr>
        <p:spPr>
          <a:xfrm>
            <a:off x="6601292" y="1111156"/>
            <a:ext cx="2011680" cy="5304884"/>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4DB8EED5-6879-4730-9895-70E12BC192BE}"/>
              </a:ext>
            </a:extLst>
          </p:cNvPr>
          <p:cNvGrpSpPr/>
          <p:nvPr/>
        </p:nvGrpSpPr>
        <p:grpSpPr>
          <a:xfrm>
            <a:off x="4696292" y="1101927"/>
            <a:ext cx="1645920" cy="1411310"/>
            <a:chOff x="5593080" y="1211935"/>
            <a:chExt cx="1645920" cy="1411310"/>
          </a:xfrm>
        </p:grpSpPr>
        <p:sp>
          <p:nvSpPr>
            <p:cNvPr id="7" name="TextBox 6"/>
            <p:cNvSpPr txBox="1"/>
            <p:nvPr/>
          </p:nvSpPr>
          <p:spPr>
            <a:xfrm>
              <a:off x="5593080" y="1211935"/>
              <a:ext cx="1645920" cy="1384995"/>
            </a:xfrm>
            <a:prstGeom prst="rect">
              <a:avLst/>
            </a:prstGeom>
            <a:noFill/>
          </p:spPr>
          <p:txBody>
            <a:bodyPr wrap="square" rtlCol="0">
              <a:spAutoFit/>
            </a:bodyPr>
            <a:lstStyle/>
            <a:p>
              <a:pPr algn="r"/>
              <a:r>
                <a:rPr lang="en-US" dirty="0">
                  <a:solidFill>
                    <a:srgbClr val="6CC04A"/>
                  </a:solidFill>
                </a:rPr>
                <a:t>OLDER </a:t>
              </a:r>
            </a:p>
            <a:p>
              <a:pPr algn="r"/>
              <a:r>
                <a:rPr lang="en-US" dirty="0">
                  <a:solidFill>
                    <a:srgbClr val="6CC04A"/>
                  </a:solidFill>
                </a:rPr>
                <a:t>LOW </a:t>
              </a:r>
            </a:p>
            <a:p>
              <a:pPr algn="r"/>
              <a:r>
                <a:rPr lang="en-US" dirty="0">
                  <a:solidFill>
                    <a:srgbClr val="6CC04A"/>
                  </a:solidFill>
                </a:rPr>
                <a:t>RISK</a:t>
              </a:r>
            </a:p>
            <a:p>
              <a:pPr algn="r"/>
              <a:r>
                <a:rPr lang="en-US" dirty="0">
                  <a:solidFill>
                    <a:srgbClr val="003A5D"/>
                  </a:solidFill>
                </a:rPr>
                <a:t>20% </a:t>
              </a:r>
            </a:p>
            <a:p>
              <a:pPr algn="r"/>
              <a:r>
                <a:rPr lang="en-US" sz="1200" dirty="0">
                  <a:solidFill>
                    <a:srgbClr val="003A5D"/>
                  </a:solidFill>
                </a:rPr>
                <a:t>of sample</a:t>
              </a:r>
            </a:p>
          </p:txBody>
        </p:sp>
        <p:pic>
          <p:nvPicPr>
            <p:cNvPr id="8" name="Picture 7"/>
            <p:cNvPicPr>
              <a:picLocks noChangeAspect="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94316" y="1434525"/>
              <a:ext cx="890392" cy="1188720"/>
            </a:xfrm>
            <a:prstGeom prst="rect">
              <a:avLst/>
            </a:prstGeom>
          </p:spPr>
        </p:pic>
      </p:grpSp>
      <p:grpSp>
        <p:nvGrpSpPr>
          <p:cNvPr id="9" name="Group 8">
            <a:extLst>
              <a:ext uri="{FF2B5EF4-FFF2-40B4-BE49-F238E27FC236}">
                <a16:creationId xmlns="" xmlns:a16="http://schemas.microsoft.com/office/drawing/2014/main" id="{3C3866FB-7791-4606-A86F-9661EC790328}"/>
              </a:ext>
            </a:extLst>
          </p:cNvPr>
          <p:cNvGrpSpPr/>
          <p:nvPr/>
        </p:nvGrpSpPr>
        <p:grpSpPr>
          <a:xfrm>
            <a:off x="581492" y="1101927"/>
            <a:ext cx="1720884" cy="1384995"/>
            <a:chOff x="1936716" y="1238250"/>
            <a:chExt cx="1720884" cy="1384995"/>
          </a:xfrm>
        </p:grpSpPr>
        <p:sp>
          <p:nvSpPr>
            <p:cNvPr id="10" name="TextBox 9"/>
            <p:cNvSpPr txBox="1"/>
            <p:nvPr/>
          </p:nvSpPr>
          <p:spPr>
            <a:xfrm>
              <a:off x="2011680" y="1238250"/>
              <a:ext cx="1645920" cy="1384995"/>
            </a:xfrm>
            <a:prstGeom prst="rect">
              <a:avLst/>
            </a:prstGeom>
            <a:noFill/>
          </p:spPr>
          <p:txBody>
            <a:bodyPr wrap="square" rtlCol="0">
              <a:spAutoFit/>
            </a:bodyPr>
            <a:lstStyle/>
            <a:p>
              <a:pPr algn="r"/>
              <a:r>
                <a:rPr lang="en-US" dirty="0">
                  <a:solidFill>
                    <a:srgbClr val="E1851F"/>
                  </a:solidFill>
                </a:rPr>
                <a:t>YOUNGER </a:t>
              </a:r>
            </a:p>
            <a:p>
              <a:pPr algn="r"/>
              <a:r>
                <a:rPr lang="en-US" dirty="0">
                  <a:solidFill>
                    <a:srgbClr val="E1851F"/>
                  </a:solidFill>
                </a:rPr>
                <a:t>MODERATE </a:t>
              </a:r>
            </a:p>
            <a:p>
              <a:pPr algn="r"/>
              <a:r>
                <a:rPr lang="en-US" dirty="0">
                  <a:solidFill>
                    <a:srgbClr val="E1851F"/>
                  </a:solidFill>
                </a:rPr>
                <a:t>RISK</a:t>
              </a:r>
            </a:p>
            <a:p>
              <a:pPr algn="r"/>
              <a:r>
                <a:rPr lang="en-US" dirty="0">
                  <a:solidFill>
                    <a:srgbClr val="003A5D"/>
                  </a:solidFill>
                </a:rPr>
                <a:t>36% </a:t>
              </a:r>
            </a:p>
            <a:p>
              <a:pPr algn="r"/>
              <a:r>
                <a:rPr lang="en-US" sz="1200" dirty="0">
                  <a:solidFill>
                    <a:srgbClr val="003A5D"/>
                  </a:solidFill>
                </a:rPr>
                <a:t>of sample</a:t>
              </a:r>
              <a:endParaRPr lang="en-US" sz="1600" dirty="0">
                <a:solidFill>
                  <a:srgbClr val="003A5D"/>
                </a:solidFill>
              </a:endParaRPr>
            </a:p>
          </p:txBody>
        </p:sp>
        <p:pic>
          <p:nvPicPr>
            <p:cNvPr id="11" name="Picture 10"/>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36716" y="1343085"/>
              <a:ext cx="501684" cy="1280160"/>
            </a:xfrm>
            <a:prstGeom prst="rect">
              <a:avLst/>
            </a:prstGeom>
          </p:spPr>
        </p:pic>
      </p:grpSp>
      <p:grpSp>
        <p:nvGrpSpPr>
          <p:cNvPr id="12" name="Group 11">
            <a:extLst>
              <a:ext uri="{FF2B5EF4-FFF2-40B4-BE49-F238E27FC236}">
                <a16:creationId xmlns="" xmlns:a16="http://schemas.microsoft.com/office/drawing/2014/main" id="{D2A61EB0-4493-4C48-AE05-F4E60DDE1C6F}"/>
              </a:ext>
            </a:extLst>
          </p:cNvPr>
          <p:cNvGrpSpPr/>
          <p:nvPr/>
        </p:nvGrpSpPr>
        <p:grpSpPr>
          <a:xfrm>
            <a:off x="6753692" y="1128242"/>
            <a:ext cx="1645920" cy="1384995"/>
            <a:chOff x="7010400" y="1238250"/>
            <a:chExt cx="1645920" cy="1384995"/>
          </a:xfrm>
        </p:grpSpPr>
        <p:sp>
          <p:nvSpPr>
            <p:cNvPr id="13" name="TextBox 12"/>
            <p:cNvSpPr txBox="1"/>
            <p:nvPr/>
          </p:nvSpPr>
          <p:spPr>
            <a:xfrm>
              <a:off x="7010400" y="1238250"/>
              <a:ext cx="1645920" cy="1384995"/>
            </a:xfrm>
            <a:prstGeom prst="rect">
              <a:avLst/>
            </a:prstGeom>
            <a:noFill/>
          </p:spPr>
          <p:txBody>
            <a:bodyPr wrap="square" rtlCol="0">
              <a:spAutoFit/>
            </a:bodyPr>
            <a:lstStyle/>
            <a:p>
              <a:pPr algn="r"/>
              <a:r>
                <a:rPr lang="en-US" dirty="0">
                  <a:solidFill>
                    <a:srgbClr val="C00000"/>
                  </a:solidFill>
                </a:rPr>
                <a:t>OLDER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20% </a:t>
              </a:r>
            </a:p>
            <a:p>
              <a:pPr algn="r"/>
              <a:r>
                <a:rPr lang="en-US" sz="1200" dirty="0">
                  <a:solidFill>
                    <a:srgbClr val="003A5D"/>
                  </a:solidFill>
                </a:rPr>
                <a:t>of sample</a:t>
              </a:r>
            </a:p>
          </p:txBody>
        </p:sp>
        <p:pic>
          <p:nvPicPr>
            <p:cNvPr id="14" name="Graphic 13">
              <a:extLst>
                <a:ext uri="{FF2B5EF4-FFF2-40B4-BE49-F238E27FC236}">
                  <a16:creationId xmlns="" xmlns:a16="http://schemas.microsoft.com/office/drawing/2014/main" id="{B798B3F1-16A6-464A-8521-E651533AFB4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147560" y="1343085"/>
              <a:ext cx="492472" cy="1188720"/>
            </a:xfrm>
            <a:prstGeom prst="rect">
              <a:avLst/>
            </a:prstGeom>
          </p:spPr>
        </p:pic>
      </p:grpSp>
      <p:grpSp>
        <p:nvGrpSpPr>
          <p:cNvPr id="15" name="Group 14">
            <a:extLst>
              <a:ext uri="{FF2B5EF4-FFF2-40B4-BE49-F238E27FC236}">
                <a16:creationId xmlns="" xmlns:a16="http://schemas.microsoft.com/office/drawing/2014/main" id="{146BFFA6-4234-4E0E-B89D-8C78F1C1CB08}"/>
              </a:ext>
            </a:extLst>
          </p:cNvPr>
          <p:cNvGrpSpPr/>
          <p:nvPr/>
        </p:nvGrpSpPr>
        <p:grpSpPr>
          <a:xfrm>
            <a:off x="2646512" y="1101927"/>
            <a:ext cx="1744980" cy="1384995"/>
            <a:chOff x="3764280" y="1238250"/>
            <a:chExt cx="1645920" cy="1384995"/>
          </a:xfrm>
        </p:grpSpPr>
        <p:sp>
          <p:nvSpPr>
            <p:cNvPr id="16" name="TextBox 15"/>
            <p:cNvSpPr txBox="1"/>
            <p:nvPr/>
          </p:nvSpPr>
          <p:spPr>
            <a:xfrm>
              <a:off x="3764280" y="1238250"/>
              <a:ext cx="1645920" cy="1384995"/>
            </a:xfrm>
            <a:prstGeom prst="rect">
              <a:avLst/>
            </a:prstGeom>
            <a:noFill/>
          </p:spPr>
          <p:txBody>
            <a:bodyPr wrap="square" rtlCol="0">
              <a:spAutoFit/>
            </a:bodyPr>
            <a:lstStyle/>
            <a:p>
              <a:pPr algn="r"/>
              <a:r>
                <a:rPr lang="en-US" dirty="0">
                  <a:solidFill>
                    <a:srgbClr val="C00000"/>
                  </a:solidFill>
                </a:rPr>
                <a:t>YOUNGER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24% </a:t>
              </a:r>
            </a:p>
            <a:p>
              <a:pPr algn="r"/>
              <a:r>
                <a:rPr lang="en-US" sz="1200" dirty="0">
                  <a:solidFill>
                    <a:srgbClr val="003A5D"/>
                  </a:solidFill>
                </a:rPr>
                <a:t>of sample</a:t>
              </a:r>
            </a:p>
          </p:txBody>
        </p:sp>
        <p:pic>
          <p:nvPicPr>
            <p:cNvPr id="17" name="Picture 16">
              <a:extLst>
                <a:ext uri="{FF2B5EF4-FFF2-40B4-BE49-F238E27FC236}">
                  <a16:creationId xmlns="" xmlns:a16="http://schemas.microsoft.com/office/drawing/2014/main" id="{784311CB-68BF-4711-90FD-B95A487B75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16680" y="1340337"/>
              <a:ext cx="552450" cy="1276350"/>
            </a:xfrm>
            <a:custGeom>
              <a:avLst/>
              <a:gdLst>
                <a:gd name="connsiteX0" fmla="*/ 0 w 552450"/>
                <a:gd name="connsiteY0" fmla="*/ 0 h 1276350"/>
                <a:gd name="connsiteX1" fmla="*/ 560070 w 552450"/>
                <a:gd name="connsiteY1" fmla="*/ 0 h 1276350"/>
                <a:gd name="connsiteX2" fmla="*/ 560070 w 552450"/>
                <a:gd name="connsiteY2" fmla="*/ 1280160 h 1276350"/>
                <a:gd name="connsiteX3" fmla="*/ 0 w 552450"/>
                <a:gd name="connsiteY3" fmla="*/ 1280160 h 1276350"/>
              </a:gdLst>
              <a:ahLst/>
              <a:cxnLst>
                <a:cxn ang="0">
                  <a:pos x="connsiteX0" y="connsiteY0"/>
                </a:cxn>
                <a:cxn ang="0">
                  <a:pos x="connsiteX1" y="connsiteY1"/>
                </a:cxn>
                <a:cxn ang="0">
                  <a:pos x="connsiteX2" y="connsiteY2"/>
                </a:cxn>
                <a:cxn ang="0">
                  <a:pos x="connsiteX3" y="connsiteY3"/>
                </a:cxn>
              </a:cxnLst>
              <a:rect l="l" t="t" r="r" b="b"/>
              <a:pathLst>
                <a:path w="552450" h="1276350">
                  <a:moveTo>
                    <a:pt x="0" y="0"/>
                  </a:moveTo>
                  <a:lnTo>
                    <a:pt x="560070" y="0"/>
                  </a:lnTo>
                  <a:lnTo>
                    <a:pt x="560070" y="1280160"/>
                  </a:lnTo>
                  <a:lnTo>
                    <a:pt x="0" y="1280160"/>
                  </a:lnTo>
                  <a:close/>
                </a:path>
              </a:pathLst>
            </a:custGeom>
            <a:ln/>
          </p:spPr>
        </p:pic>
      </p:grpSp>
      <p:graphicFrame>
        <p:nvGraphicFramePr>
          <p:cNvPr id="18" name="Table 17">
            <a:extLst>
              <a:ext uri="{FF2B5EF4-FFF2-40B4-BE49-F238E27FC236}">
                <a16:creationId xmlns="" xmlns:a16="http://schemas.microsoft.com/office/drawing/2014/main" id="{C5F837D3-86F1-403F-8A00-0EB7FFD67EDF}"/>
              </a:ext>
            </a:extLst>
          </p:cNvPr>
          <p:cNvGraphicFramePr>
            <a:graphicFrameLocks noGrp="1"/>
          </p:cNvGraphicFramePr>
          <p:nvPr>
            <p:extLst>
              <p:ext uri="{D42A27DB-BD31-4B8C-83A1-F6EECF244321}">
                <p14:modId xmlns:p14="http://schemas.microsoft.com/office/powerpoint/2010/main" val="2995539517"/>
              </p:ext>
            </p:extLst>
          </p:nvPr>
        </p:nvGraphicFramePr>
        <p:xfrm>
          <a:off x="429092" y="2538984"/>
          <a:ext cx="8229600" cy="3877056"/>
        </p:xfrm>
        <a:graphic>
          <a:graphicData uri="http://schemas.openxmlformats.org/drawingml/2006/table">
            <a:tbl>
              <a:tblPr bandRow="1">
                <a:tableStyleId>{7E9639D4-E3E2-4D34-9284-5A2195B3D0D7}</a:tableStyleId>
              </a:tblPr>
              <a:tblGrid>
                <a:gridCol w="2057400">
                  <a:extLst>
                    <a:ext uri="{9D8B030D-6E8A-4147-A177-3AD203B41FA5}">
                      <a16:colId xmlns="" xmlns:a16="http://schemas.microsoft.com/office/drawing/2014/main" val="3147548682"/>
                    </a:ext>
                  </a:extLst>
                </a:gridCol>
                <a:gridCol w="2057400">
                  <a:extLst>
                    <a:ext uri="{9D8B030D-6E8A-4147-A177-3AD203B41FA5}">
                      <a16:colId xmlns="" xmlns:a16="http://schemas.microsoft.com/office/drawing/2014/main" val="1107665731"/>
                    </a:ext>
                  </a:extLst>
                </a:gridCol>
                <a:gridCol w="2057400">
                  <a:extLst>
                    <a:ext uri="{9D8B030D-6E8A-4147-A177-3AD203B41FA5}">
                      <a16:colId xmlns="" xmlns:a16="http://schemas.microsoft.com/office/drawing/2014/main" val="2033645473"/>
                    </a:ext>
                  </a:extLst>
                </a:gridCol>
                <a:gridCol w="2057400">
                  <a:extLst>
                    <a:ext uri="{9D8B030D-6E8A-4147-A177-3AD203B41FA5}">
                      <a16:colId xmlns="" xmlns:a16="http://schemas.microsoft.com/office/drawing/2014/main" val="3105326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23 years old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27 years old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30 years old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36 years old</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40260612"/>
                  </a:ext>
                </a:extLst>
              </a:tr>
              <a:tr h="0">
                <a:tc>
                  <a:txBody>
                    <a:bodyPr/>
                    <a:lstStyle/>
                    <a:p>
                      <a:pPr algn="ctr"/>
                      <a:r>
                        <a:rPr lang="en-US" sz="1400" dirty="0"/>
                        <a:t>Unmarried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Unmarried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t>Married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t>Married/cohabitating</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9898637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Unemployed,</a:t>
                      </a:r>
                      <a:r>
                        <a:rPr lang="en-US" sz="14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despite being university/ tech college grads</a:t>
                      </a: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Informally employed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Informally employed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Informally/formally employed</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490671341"/>
                  </a:ext>
                </a:extLst>
              </a:tr>
              <a:tr h="0">
                <a:tc>
                  <a:txBody>
                    <a:bodyPr/>
                    <a:lstStyle/>
                    <a:p>
                      <a:pPr algn="ct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 xmlns:a16="http://schemas.microsoft.com/office/drawing/2014/main" val="10003"/>
                  </a:ext>
                </a:extLst>
              </a:tr>
              <a:tr h="0">
                <a:tc>
                  <a:txBody>
                    <a:bodyPr/>
                    <a:lstStyle/>
                    <a:p>
                      <a:pPr algn="ctr"/>
                      <a:r>
                        <a:rPr lang="en-US" sz="1400" dirty="0">
                          <a:solidFill>
                            <a:schemeClr val="tx1"/>
                          </a:solidFill>
                        </a:rPr>
                        <a:t>High # of partners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High # of partners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Low # of partners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 of partners</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08102053"/>
                  </a:ext>
                </a:extLst>
              </a:tr>
              <a:tr h="0">
                <a:tc>
                  <a:txBody>
                    <a:bodyPr/>
                    <a:lstStyle/>
                    <a:p>
                      <a:pPr algn="ctr"/>
                      <a:r>
                        <a:rPr lang="en-US" sz="1400" dirty="0">
                          <a:solidFill>
                            <a:schemeClr val="tx1"/>
                          </a:solidFill>
                        </a:rPr>
                        <a:t>Low age difference </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age difference </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Moderate age difference </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age difference </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965624496"/>
                  </a:ext>
                </a:extLst>
              </a:tr>
              <a:tr h="0">
                <a:tc>
                  <a:txBody>
                    <a:bodyPr/>
                    <a:lstStyle/>
                    <a:p>
                      <a:pPr algn="ctr"/>
                      <a:r>
                        <a:rPr lang="en-US" sz="1400" dirty="0">
                          <a:solidFill>
                            <a:schemeClr val="tx1"/>
                          </a:solidFill>
                        </a:rPr>
                        <a:t>Some</a:t>
                      </a:r>
                      <a:r>
                        <a:rPr lang="en-US" sz="1400" baseline="0" dirty="0">
                          <a:solidFill>
                            <a:schemeClr val="tx1"/>
                          </a:solidFill>
                        </a:rPr>
                        <a:t> </a:t>
                      </a:r>
                      <a:r>
                        <a:rPr lang="en-US" sz="1400" dirty="0">
                          <a:solidFill>
                            <a:schemeClr val="tx1"/>
                          </a:solidFill>
                        </a:rPr>
                        <a:t>transac</a:t>
                      </a:r>
                      <a:r>
                        <a:rPr lang="en-US" sz="1400" baseline="0" dirty="0">
                          <a:solidFill>
                            <a:schemeClr val="tx1"/>
                          </a:solidFill>
                        </a:rPr>
                        <a:t>tional </a:t>
                      </a:r>
                      <a:r>
                        <a:rPr lang="en-US" sz="1400" dirty="0">
                          <a:solidFill>
                            <a:schemeClr val="tx1"/>
                          </a:solidFill>
                        </a:rPr>
                        <a:t>relationships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Many low-end transact. relationships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Minimal transactional relationships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Many high-end transact.</a:t>
                      </a:r>
                      <a:r>
                        <a:rPr lang="en-US" sz="1400" baseline="0" dirty="0">
                          <a:solidFill>
                            <a:schemeClr val="tx1"/>
                          </a:solidFill>
                        </a:rPr>
                        <a:t> </a:t>
                      </a:r>
                      <a:r>
                        <a:rPr lang="en-US" sz="1400" dirty="0">
                          <a:solidFill>
                            <a:schemeClr val="tx1"/>
                          </a:solidFill>
                        </a:rPr>
                        <a:t>relationships</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24414267"/>
                  </a:ext>
                </a:extLst>
              </a:tr>
              <a:tr h="0">
                <a:tc>
                  <a:txBody>
                    <a:bodyPr/>
                    <a:lstStyle/>
                    <a:p>
                      <a:pPr algn="ctr"/>
                      <a:r>
                        <a:rPr lang="en-US" sz="1400" dirty="0">
                          <a:solidFill>
                            <a:schemeClr val="tx1"/>
                          </a:solidFill>
                        </a:rPr>
                        <a:t>Moderate alcohol abuse</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alcohol abuse</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Moderate alcohol abuse</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alcohol abuse</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304851406"/>
                  </a:ext>
                </a:extLst>
              </a:tr>
              <a:tr h="0">
                <a:tc>
                  <a:txBody>
                    <a:bodyPr/>
                    <a:lstStyle/>
                    <a:p>
                      <a:pPr algn="ctr"/>
                      <a:r>
                        <a:rPr lang="en-US" sz="1400" dirty="0">
                          <a:solidFill>
                            <a:schemeClr val="tx1"/>
                          </a:solidFill>
                        </a:rPr>
                        <a:t>Moderate gender inequity</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gender inequity</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Low gender inequity</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Moderate gender inequity</a:t>
                      </a:r>
                    </a:p>
                  </a:txBody>
                  <a:tcPr marL="45720" marR="45720" marT="73152" marB="73152"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967995327"/>
                  </a:ext>
                </a:extLst>
              </a:tr>
            </a:tbl>
          </a:graphicData>
        </a:graphic>
      </p:graphicFrame>
      <p:sp>
        <p:nvSpPr>
          <p:cNvPr id="19" name="Rectangle 18">
            <a:extLst>
              <a:ext uri="{FF2B5EF4-FFF2-40B4-BE49-F238E27FC236}">
                <a16:creationId xmlns="" xmlns:a16="http://schemas.microsoft.com/office/drawing/2014/main" id="{614CED87-3004-4CA1-B976-14E028628651}"/>
              </a:ext>
            </a:extLst>
          </p:cNvPr>
          <p:cNvSpPr/>
          <p:nvPr/>
        </p:nvSpPr>
        <p:spPr>
          <a:xfrm>
            <a:off x="3248492" y="1979837"/>
            <a:ext cx="222885" cy="304800"/>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EC600D7-82FA-4E5D-AB12-E1DA00544315}"/>
              </a:ext>
            </a:extLst>
          </p:cNvPr>
          <p:cNvSpPr>
            <a:spLocks noGrp="1"/>
          </p:cNvSpPr>
          <p:nvPr>
            <p:ph type="title"/>
          </p:nvPr>
        </p:nvSpPr>
        <p:spPr/>
        <p:txBody>
          <a:bodyPr/>
          <a:lstStyle/>
          <a:p>
            <a:r>
              <a:rPr lang="en-US" dirty="0"/>
              <a:t>HIV risk profiles </a:t>
            </a:r>
          </a:p>
        </p:txBody>
      </p:sp>
    </p:spTree>
    <p:extLst>
      <p:ext uri="{BB962C8B-B14F-4D97-AF65-F5344CB8AC3E}">
        <p14:creationId xmlns:p14="http://schemas.microsoft.com/office/powerpoint/2010/main" val="246837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723915016"/>
              </p:ext>
            </p:extLst>
          </p:nvPr>
        </p:nvGraphicFramePr>
        <p:xfrm>
          <a:off x="228600" y="1796935"/>
          <a:ext cx="8686800" cy="414666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286000" y="5941377"/>
            <a:ext cx="4679679" cy="461665"/>
          </a:xfrm>
          <a:prstGeom prst="rect">
            <a:avLst/>
          </a:prstGeom>
        </p:spPr>
        <p:txBody>
          <a:bodyPr wrap="none">
            <a:spAutoFit/>
          </a:bodyPr>
          <a:lstStyle/>
          <a:p>
            <a:r>
              <a:rPr lang="en-US" sz="2400" dirty="0">
                <a:solidFill>
                  <a:schemeClr val="bg1">
                    <a:lumMod val="50000"/>
                  </a:schemeClr>
                </a:solidFill>
              </a:rPr>
              <a:t>5+ sexual partners in the last year</a:t>
            </a:r>
          </a:p>
        </p:txBody>
      </p:sp>
      <p:sp>
        <p:nvSpPr>
          <p:cNvPr id="5" name="Title 1"/>
          <p:cNvSpPr txBox="1">
            <a:spLocks/>
          </p:cNvSpPr>
          <p:nvPr/>
        </p:nvSpPr>
        <p:spPr>
          <a:xfrm>
            <a:off x="3810000" y="304800"/>
            <a:ext cx="4953000" cy="609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r">
              <a:lnSpc>
                <a:spcPct val="85000"/>
              </a:lnSpc>
            </a:pPr>
            <a:endParaRPr lang="en-US" sz="4000" dirty="0"/>
          </a:p>
        </p:txBody>
      </p:sp>
      <p:sp>
        <p:nvSpPr>
          <p:cNvPr id="8" name="Title 7">
            <a:extLst>
              <a:ext uri="{FF2B5EF4-FFF2-40B4-BE49-F238E27FC236}">
                <a16:creationId xmlns="" xmlns:a16="http://schemas.microsoft.com/office/drawing/2014/main" id="{B042C3FB-A8F2-46D3-9CDF-595756EB0272}"/>
              </a:ext>
            </a:extLst>
          </p:cNvPr>
          <p:cNvSpPr>
            <a:spLocks noGrp="1"/>
          </p:cNvSpPr>
          <p:nvPr>
            <p:ph type="title"/>
          </p:nvPr>
        </p:nvSpPr>
        <p:spPr/>
        <p:txBody>
          <a:bodyPr/>
          <a:lstStyle/>
          <a:p>
            <a:r>
              <a:rPr lang="en-US" sz="4400" dirty="0"/>
              <a:t>A closer look…</a:t>
            </a:r>
            <a:endParaRPr lang="en-US" dirty="0"/>
          </a:p>
        </p:txBody>
      </p:sp>
      <p:sp>
        <p:nvSpPr>
          <p:cNvPr id="9" name="Content Placeholder 8">
            <a:extLst>
              <a:ext uri="{FF2B5EF4-FFF2-40B4-BE49-F238E27FC236}">
                <a16:creationId xmlns="" xmlns:a16="http://schemas.microsoft.com/office/drawing/2014/main" id="{BC204B19-3FD6-4AF9-BF82-D6B7EDEA4C22}"/>
              </a:ext>
            </a:extLst>
          </p:cNvPr>
          <p:cNvSpPr>
            <a:spLocks noGrp="1"/>
          </p:cNvSpPr>
          <p:nvPr>
            <p:ph idx="1"/>
          </p:nvPr>
        </p:nvSpPr>
        <p:spPr/>
        <p:txBody>
          <a:bodyPr/>
          <a:lstStyle/>
          <a:p>
            <a:pPr marL="0" indent="0" algn="ctr">
              <a:buNone/>
            </a:pPr>
            <a:r>
              <a:rPr lang="en-US" i="1" dirty="0"/>
              <a:t>Younger high risk = high number of partners</a:t>
            </a:r>
            <a:endParaRPr lang="en-US" dirty="0"/>
          </a:p>
        </p:txBody>
      </p:sp>
    </p:spTree>
    <p:extLst>
      <p:ext uri="{BB962C8B-B14F-4D97-AF65-F5344CB8AC3E}">
        <p14:creationId xmlns:p14="http://schemas.microsoft.com/office/powerpoint/2010/main" val="390801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 xmlns:a16="http://schemas.microsoft.com/office/drawing/2014/main" id="{EF4AB4E6-1A13-4F9D-ACB1-610D201042FD}"/>
              </a:ext>
            </a:extLst>
          </p:cNvPr>
          <p:cNvGraphicFramePr/>
          <p:nvPr>
            <p:extLst>
              <p:ext uri="{D42A27DB-BD31-4B8C-83A1-F6EECF244321}">
                <p14:modId xmlns:p14="http://schemas.microsoft.com/office/powerpoint/2010/main" val="389216587"/>
              </p:ext>
            </p:extLst>
          </p:nvPr>
        </p:nvGraphicFramePr>
        <p:xfrm>
          <a:off x="431800" y="1333500"/>
          <a:ext cx="8255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1">
            <a:extLst>
              <a:ext uri="{FF2B5EF4-FFF2-40B4-BE49-F238E27FC236}">
                <a16:creationId xmlns="" xmlns:a16="http://schemas.microsoft.com/office/drawing/2014/main" id="{EF73CD83-0390-4A7C-9276-22C18A9C0EBD}"/>
              </a:ext>
            </a:extLst>
          </p:cNvPr>
          <p:cNvSpPr>
            <a:spLocks noGrp="1"/>
          </p:cNvSpPr>
          <p:nvPr>
            <p:ph idx="1"/>
          </p:nvPr>
        </p:nvSpPr>
        <p:spPr>
          <a:xfrm>
            <a:off x="457200" y="990600"/>
            <a:ext cx="8229600" cy="631767"/>
          </a:xfrm>
        </p:spPr>
        <p:txBody>
          <a:bodyPr/>
          <a:lstStyle/>
          <a:p>
            <a:pPr marL="0" indent="0">
              <a:buNone/>
            </a:pPr>
            <a:r>
              <a:rPr lang="en-US" i="1" dirty="0"/>
              <a:t>Older high risk = most age-disparate partners</a:t>
            </a:r>
            <a:endParaRPr lang="en-US" dirty="0"/>
          </a:p>
        </p:txBody>
      </p:sp>
      <p:sp>
        <p:nvSpPr>
          <p:cNvPr id="11" name="Title 10">
            <a:extLst>
              <a:ext uri="{FF2B5EF4-FFF2-40B4-BE49-F238E27FC236}">
                <a16:creationId xmlns="" xmlns:a16="http://schemas.microsoft.com/office/drawing/2014/main" id="{F6837F3F-3113-43E0-A97D-9AB8D5F00F00}"/>
              </a:ext>
            </a:extLst>
          </p:cNvPr>
          <p:cNvSpPr>
            <a:spLocks noGrp="1"/>
          </p:cNvSpPr>
          <p:nvPr>
            <p:ph type="title"/>
          </p:nvPr>
        </p:nvSpPr>
        <p:spPr/>
        <p:txBody>
          <a:bodyPr/>
          <a:lstStyle/>
          <a:p>
            <a:r>
              <a:rPr lang="en-US" sz="4000" dirty="0"/>
              <a:t>A closer look…</a:t>
            </a:r>
            <a:endParaRPr lang="en-US" dirty="0"/>
          </a:p>
        </p:txBody>
      </p:sp>
      <p:sp>
        <p:nvSpPr>
          <p:cNvPr id="6" name="Title 1"/>
          <p:cNvSpPr txBox="1">
            <a:spLocks/>
          </p:cNvSpPr>
          <p:nvPr/>
        </p:nvSpPr>
        <p:spPr>
          <a:xfrm>
            <a:off x="3810000" y="304800"/>
            <a:ext cx="4953000" cy="609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r">
              <a:lnSpc>
                <a:spcPct val="85000"/>
              </a:lnSpc>
            </a:pPr>
            <a:endParaRPr lang="en-US" sz="4000" dirty="0"/>
          </a:p>
        </p:txBody>
      </p:sp>
      <p:sp>
        <p:nvSpPr>
          <p:cNvPr id="7" name="Title 1">
            <a:extLst>
              <a:ext uri="{FF2B5EF4-FFF2-40B4-BE49-F238E27FC236}">
                <a16:creationId xmlns="" xmlns:a16="http://schemas.microsoft.com/office/drawing/2014/main" id="{13ACE115-0F0B-4C54-B0FB-50ED5306779C}"/>
              </a:ext>
            </a:extLst>
          </p:cNvPr>
          <p:cNvSpPr txBox="1">
            <a:spLocks/>
          </p:cNvSpPr>
          <p:nvPr/>
        </p:nvSpPr>
        <p:spPr>
          <a:xfrm>
            <a:off x="2895600" y="2971800"/>
            <a:ext cx="2667000" cy="5112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nSpc>
                <a:spcPct val="85000"/>
              </a:lnSpc>
            </a:pPr>
            <a:r>
              <a:rPr lang="en-US" sz="2400" dirty="0"/>
              <a:t>Man’s age (mean)</a:t>
            </a:r>
          </a:p>
        </p:txBody>
      </p:sp>
      <p:sp>
        <p:nvSpPr>
          <p:cNvPr id="8" name="Title 1">
            <a:extLst>
              <a:ext uri="{FF2B5EF4-FFF2-40B4-BE49-F238E27FC236}">
                <a16:creationId xmlns="" xmlns:a16="http://schemas.microsoft.com/office/drawing/2014/main" id="{13ACE115-0F0B-4C54-B0FB-50ED5306779C}"/>
              </a:ext>
            </a:extLst>
          </p:cNvPr>
          <p:cNvSpPr txBox="1">
            <a:spLocks/>
          </p:cNvSpPr>
          <p:nvPr/>
        </p:nvSpPr>
        <p:spPr>
          <a:xfrm>
            <a:off x="4724400" y="4648200"/>
            <a:ext cx="3722716" cy="631767"/>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nSpc>
                <a:spcPct val="85000"/>
              </a:lnSpc>
            </a:pPr>
            <a:r>
              <a:rPr lang="en-US" sz="2400" dirty="0"/>
              <a:t>Age of last 3 partners (mean)</a:t>
            </a:r>
          </a:p>
        </p:txBody>
      </p:sp>
    </p:spTree>
    <p:extLst>
      <p:ext uri="{BB962C8B-B14F-4D97-AF65-F5344CB8AC3E}">
        <p14:creationId xmlns:p14="http://schemas.microsoft.com/office/powerpoint/2010/main" val="210976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55A6C9A4-7354-4853-BB85-B4A71995EBC9}"/>
              </a:ext>
            </a:extLst>
          </p:cNvPr>
          <p:cNvSpPr>
            <a:spLocks noGrp="1"/>
          </p:cNvSpPr>
          <p:nvPr>
            <p:ph type="title"/>
          </p:nvPr>
        </p:nvSpPr>
        <p:spPr>
          <a:xfrm>
            <a:off x="431800" y="266700"/>
            <a:ext cx="6273800" cy="571495"/>
          </a:xfrm>
        </p:spPr>
        <p:txBody>
          <a:bodyPr/>
          <a:lstStyle/>
          <a:p>
            <a:r>
              <a:rPr lang="en-US" sz="4400" dirty="0"/>
              <a:t>A closer look…</a:t>
            </a:r>
            <a:endParaRPr lang="en-US" dirty="0"/>
          </a:p>
        </p:txBody>
      </p:sp>
      <p:sp>
        <p:nvSpPr>
          <p:cNvPr id="8" name="Content Placeholder 7">
            <a:extLst>
              <a:ext uri="{FF2B5EF4-FFF2-40B4-BE49-F238E27FC236}">
                <a16:creationId xmlns="" xmlns:a16="http://schemas.microsoft.com/office/drawing/2014/main" id="{7985F9A9-7A45-4303-8533-2CE899FD5BF2}"/>
              </a:ext>
            </a:extLst>
          </p:cNvPr>
          <p:cNvSpPr>
            <a:spLocks noGrp="1"/>
          </p:cNvSpPr>
          <p:nvPr>
            <p:ph idx="1"/>
          </p:nvPr>
        </p:nvSpPr>
        <p:spPr/>
        <p:txBody>
          <a:bodyPr/>
          <a:lstStyle/>
          <a:p>
            <a:pPr marL="0" indent="0" algn="ctr">
              <a:buNone/>
            </a:pPr>
            <a:r>
              <a:rPr lang="en-US" i="1" dirty="0"/>
              <a:t>Highest-risk group = most gender-inequitable</a:t>
            </a:r>
            <a:endParaRPr lang="en-US" dirty="0"/>
          </a:p>
          <a:p>
            <a:endParaRPr lang="en-US" dirty="0"/>
          </a:p>
        </p:txBody>
      </p:sp>
      <p:graphicFrame>
        <p:nvGraphicFramePr>
          <p:cNvPr id="6" name="Chart 5"/>
          <p:cNvGraphicFramePr/>
          <p:nvPr>
            <p:extLst>
              <p:ext uri="{D42A27DB-BD31-4B8C-83A1-F6EECF244321}">
                <p14:modId xmlns:p14="http://schemas.microsoft.com/office/powerpoint/2010/main" val="2911975371"/>
              </p:ext>
            </p:extLst>
          </p:nvPr>
        </p:nvGraphicFramePr>
        <p:xfrm>
          <a:off x="228600" y="1796935"/>
          <a:ext cx="8686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371600" y="6140335"/>
            <a:ext cx="6769802" cy="461665"/>
          </a:xfrm>
          <a:prstGeom prst="rect">
            <a:avLst/>
          </a:prstGeom>
        </p:spPr>
        <p:txBody>
          <a:bodyPr wrap="none">
            <a:spAutoFit/>
          </a:bodyPr>
          <a:lstStyle/>
          <a:p>
            <a:r>
              <a:rPr lang="en-US" sz="2400" dirty="0">
                <a:solidFill>
                  <a:schemeClr val="bg1">
                    <a:lumMod val="50000"/>
                  </a:schemeClr>
                </a:solidFill>
              </a:rPr>
              <a:t>Endorsement of highly inequitable gender norms</a:t>
            </a:r>
          </a:p>
        </p:txBody>
      </p:sp>
      <p:sp>
        <p:nvSpPr>
          <p:cNvPr id="5" name="Title 1"/>
          <p:cNvSpPr txBox="1">
            <a:spLocks/>
          </p:cNvSpPr>
          <p:nvPr/>
        </p:nvSpPr>
        <p:spPr>
          <a:xfrm>
            <a:off x="3810000" y="304800"/>
            <a:ext cx="4953000" cy="6096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r">
              <a:lnSpc>
                <a:spcPct val="85000"/>
              </a:lnSpc>
            </a:pPr>
            <a:endParaRPr lang="en-US" sz="4000" dirty="0"/>
          </a:p>
        </p:txBody>
      </p:sp>
    </p:spTree>
    <p:extLst>
      <p:ext uri="{BB962C8B-B14F-4D97-AF65-F5344CB8AC3E}">
        <p14:creationId xmlns:p14="http://schemas.microsoft.com/office/powerpoint/2010/main" val="57723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F429D80-85E1-48AA-B23B-CF7612E53B9B}"/>
              </a:ext>
            </a:extLst>
          </p:cNvPr>
          <p:cNvSpPr>
            <a:spLocks noGrp="1"/>
          </p:cNvSpPr>
          <p:nvPr>
            <p:ph type="title"/>
          </p:nvPr>
        </p:nvSpPr>
        <p:spPr/>
        <p:txBody>
          <a:bodyPr/>
          <a:lstStyle/>
          <a:p>
            <a:r>
              <a:rPr lang="en-US" dirty="0"/>
              <a:t>HIV outcomes</a:t>
            </a:r>
          </a:p>
        </p:txBody>
      </p:sp>
      <p:graphicFrame>
        <p:nvGraphicFramePr>
          <p:cNvPr id="4" name="Content Placeholder 3">
            <a:extLst>
              <a:ext uri="{FF2B5EF4-FFF2-40B4-BE49-F238E27FC236}">
                <a16:creationId xmlns="" xmlns:a16="http://schemas.microsoft.com/office/drawing/2014/main" id="{759722CE-7188-4014-9117-3DBAA7D839D4}"/>
              </a:ext>
            </a:extLst>
          </p:cNvPr>
          <p:cNvGraphicFramePr>
            <a:graphicFrameLocks noGrp="1"/>
          </p:cNvGraphicFramePr>
          <p:nvPr>
            <p:ph idx="1"/>
            <p:extLst>
              <p:ext uri="{D42A27DB-BD31-4B8C-83A1-F6EECF244321}">
                <p14:modId xmlns:p14="http://schemas.microsoft.com/office/powerpoint/2010/main" val="1606594218"/>
              </p:ext>
            </p:extLst>
          </p:nvPr>
        </p:nvGraphicFramePr>
        <p:xfrm>
          <a:off x="533400" y="2133600"/>
          <a:ext cx="8001000" cy="3880485"/>
        </p:xfrm>
        <a:graphic>
          <a:graphicData uri="http://schemas.openxmlformats.org/drawingml/2006/table">
            <a:tbl>
              <a:tblPr firstRow="1" bandRow="1">
                <a:tableStyleId>{073A0DAA-6AF3-43AB-8588-CEC1D06C72B9}</a:tableStyleId>
              </a:tblPr>
              <a:tblGrid>
                <a:gridCol w="2182091">
                  <a:extLst>
                    <a:ext uri="{9D8B030D-6E8A-4147-A177-3AD203B41FA5}">
                      <a16:colId xmlns="" xmlns:a16="http://schemas.microsoft.com/office/drawing/2014/main" val="2553020962"/>
                    </a:ext>
                  </a:extLst>
                </a:gridCol>
                <a:gridCol w="1616364">
                  <a:extLst>
                    <a:ext uri="{9D8B030D-6E8A-4147-A177-3AD203B41FA5}">
                      <a16:colId xmlns="" xmlns:a16="http://schemas.microsoft.com/office/drawing/2014/main" val="121844054"/>
                    </a:ext>
                  </a:extLst>
                </a:gridCol>
                <a:gridCol w="1454727">
                  <a:extLst>
                    <a:ext uri="{9D8B030D-6E8A-4147-A177-3AD203B41FA5}">
                      <a16:colId xmlns="" xmlns:a16="http://schemas.microsoft.com/office/drawing/2014/main" val="51568336"/>
                    </a:ext>
                  </a:extLst>
                </a:gridCol>
                <a:gridCol w="1373909">
                  <a:extLst>
                    <a:ext uri="{9D8B030D-6E8A-4147-A177-3AD203B41FA5}">
                      <a16:colId xmlns="" xmlns:a16="http://schemas.microsoft.com/office/drawing/2014/main" val="4255624539"/>
                    </a:ext>
                  </a:extLst>
                </a:gridCol>
                <a:gridCol w="1373909">
                  <a:extLst>
                    <a:ext uri="{9D8B030D-6E8A-4147-A177-3AD203B41FA5}">
                      <a16:colId xmlns="" xmlns:a16="http://schemas.microsoft.com/office/drawing/2014/main" val="2409588078"/>
                    </a:ext>
                  </a:extLst>
                </a:gridCol>
              </a:tblGrid>
              <a:tr h="609600">
                <a:tc>
                  <a:txBody>
                    <a:bodyPr/>
                    <a:lstStyle/>
                    <a:p>
                      <a:endParaRPr lang="en-US" sz="1700" b="1" dirty="0">
                        <a:solidFill>
                          <a:srgbClr val="333333"/>
                        </a:solidFill>
                      </a:endParaRPr>
                    </a:p>
                  </a:txBody>
                  <a:tcPr>
                    <a:solidFill>
                      <a:schemeClr val="bg1"/>
                    </a:solidFill>
                  </a:tcPr>
                </a:tc>
                <a:tc>
                  <a:txBody>
                    <a:bodyPr/>
                    <a:lstStyle/>
                    <a:p>
                      <a:pPr algn="ctr"/>
                      <a:r>
                        <a:rPr lang="en-US" sz="1800" dirty="0"/>
                        <a:t>Younger moderate risk</a:t>
                      </a:r>
                    </a:p>
                  </a:txBody>
                  <a:tcPr>
                    <a:solidFill>
                      <a:schemeClr val="accent5"/>
                    </a:solidFill>
                  </a:tcPr>
                </a:tc>
                <a:tc>
                  <a:txBody>
                    <a:bodyPr/>
                    <a:lstStyle/>
                    <a:p>
                      <a:pPr algn="ctr"/>
                      <a:r>
                        <a:rPr lang="en-US" sz="1800" dirty="0"/>
                        <a:t>Younger </a:t>
                      </a:r>
                      <a:endParaRPr lang="en-US" sz="1800" dirty="0" smtClean="0"/>
                    </a:p>
                    <a:p>
                      <a:pPr algn="ctr"/>
                      <a:r>
                        <a:rPr lang="en-US" sz="1800" dirty="0" smtClean="0"/>
                        <a:t>high </a:t>
                      </a:r>
                      <a:r>
                        <a:rPr lang="en-US" sz="1800" dirty="0"/>
                        <a:t>risk</a:t>
                      </a:r>
                    </a:p>
                  </a:txBody>
                  <a:tcPr>
                    <a:solidFill>
                      <a:srgbClr val="C00000"/>
                    </a:solidFill>
                  </a:tcPr>
                </a:tc>
                <a:tc>
                  <a:txBody>
                    <a:bodyPr/>
                    <a:lstStyle/>
                    <a:p>
                      <a:pPr algn="ctr"/>
                      <a:r>
                        <a:rPr lang="en-US" sz="1800" dirty="0"/>
                        <a:t>Older </a:t>
                      </a:r>
                    </a:p>
                    <a:p>
                      <a:pPr algn="ctr"/>
                      <a:r>
                        <a:rPr lang="en-US" sz="1800" dirty="0"/>
                        <a:t>low risk</a:t>
                      </a:r>
                    </a:p>
                  </a:txBody>
                  <a:tcPr>
                    <a:solidFill>
                      <a:srgbClr val="6CC04A"/>
                    </a:solidFill>
                  </a:tcPr>
                </a:tc>
                <a:tc>
                  <a:txBody>
                    <a:bodyPr/>
                    <a:lstStyle/>
                    <a:p>
                      <a:pPr algn="ctr"/>
                      <a:r>
                        <a:rPr lang="en-US" sz="1800" dirty="0"/>
                        <a:t>Older </a:t>
                      </a:r>
                    </a:p>
                    <a:p>
                      <a:pPr algn="ctr"/>
                      <a:r>
                        <a:rPr lang="en-US" sz="1800" dirty="0"/>
                        <a:t>high risk</a:t>
                      </a:r>
                    </a:p>
                  </a:txBody>
                  <a:tcPr>
                    <a:solidFill>
                      <a:srgbClr val="C00000"/>
                    </a:solidFill>
                  </a:tcPr>
                </a:tc>
                <a:extLst>
                  <a:ext uri="{0D108BD9-81ED-4DB2-BD59-A6C34878D82A}">
                    <a16:rowId xmlns="" xmlns:a16="http://schemas.microsoft.com/office/drawing/2014/main" val="677091443"/>
                  </a:ext>
                </a:extLst>
              </a:tr>
              <a:tr h="731520">
                <a:tc>
                  <a:txBody>
                    <a:bodyPr/>
                    <a:lstStyle/>
                    <a:p>
                      <a:pPr algn="l" fontAlgn="ctr"/>
                      <a:r>
                        <a:rPr lang="en-US" sz="1800" b="1" u="none" strike="noStrike" dirty="0">
                          <a:effectLst/>
                        </a:rPr>
                        <a:t>Received VMMC </a:t>
                      </a:r>
                    </a:p>
                    <a:p>
                      <a:pPr algn="l" fontAlgn="ctr"/>
                      <a:r>
                        <a:rPr lang="en-US" sz="1800" u="none" strike="noStrike" dirty="0">
                          <a:effectLst/>
                        </a:rPr>
                        <a:t>in last 5 </a:t>
                      </a:r>
                      <a:r>
                        <a:rPr lang="en-US" sz="1800" u="none" strike="noStrike" dirty="0" smtClean="0">
                          <a:effectLst/>
                        </a:rPr>
                        <a:t>years</a:t>
                      </a:r>
                      <a:r>
                        <a:rPr lang="en-US" sz="1800" b="1" u="none" strike="noStrike" dirty="0" smtClean="0">
                          <a:effectLst/>
                        </a:rPr>
                        <a:t>***</a:t>
                      </a: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dk1"/>
                          </a:solidFill>
                          <a:effectLst/>
                          <a:latin typeface="+mn-lt"/>
                          <a:ea typeface="Calibri" panose="020F0502020204030204" pitchFamily="34" charset="0"/>
                          <a:cs typeface="Times New Roman" panose="02020603050405020304" pitchFamily="18" charset="0"/>
                        </a:rPr>
                        <a:t>42.6%</a:t>
                      </a:r>
                      <a:endParaRPr lang="en-US" sz="18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ea typeface="Calibri" panose="020F0502020204030204" pitchFamily="34" charset="0"/>
                          <a:cs typeface="Times New Roman" panose="02020603050405020304" pitchFamily="18" charset="0"/>
                        </a:rPr>
                        <a:t>18.8%</a:t>
                      </a:r>
                    </a:p>
                  </a:txBody>
                  <a:tcPr marL="68580" marR="68580" marT="0" marB="0" anchor="ctr">
                    <a:solidFill>
                      <a:srgbClr val="C00000">
                        <a:alpha val="45000"/>
                      </a:srgb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ea typeface="Calibri" panose="020F0502020204030204" pitchFamily="34" charset="0"/>
                          <a:cs typeface="Times New Roman" panose="02020603050405020304" pitchFamily="18" charset="0"/>
                        </a:rPr>
                        <a:t>13.1%</a:t>
                      </a:r>
                    </a:p>
                  </a:txBody>
                  <a:tcPr marL="68580" marR="68580" marT="0" marB="0" anchor="ctr">
                    <a:solidFill>
                      <a:schemeClr val="accent1">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ea typeface="Calibri" panose="020F0502020204030204" pitchFamily="34" charset="0"/>
                          <a:cs typeface="Times New Roman" panose="02020603050405020304" pitchFamily="18" charset="0"/>
                        </a:rPr>
                        <a:t>8.6%</a:t>
                      </a:r>
                    </a:p>
                  </a:txBody>
                  <a:tcPr marL="68580" marR="68580" marT="0" marB="0" anchor="ctr">
                    <a:solidFill>
                      <a:srgbClr val="C00000">
                        <a:alpha val="45098"/>
                      </a:srgbClr>
                    </a:solidFill>
                  </a:tcPr>
                </a:tc>
                <a:extLst>
                  <a:ext uri="{0D108BD9-81ED-4DB2-BD59-A6C34878D82A}">
                    <a16:rowId xmlns="" xmlns:a16="http://schemas.microsoft.com/office/drawing/2014/main" val="4076370481"/>
                  </a:ext>
                </a:extLst>
              </a:tr>
              <a:tr h="838200">
                <a:tc>
                  <a:txBody>
                    <a:bodyPr/>
                    <a:lstStyle/>
                    <a:p>
                      <a:pPr algn="l" fontAlgn="ctr"/>
                      <a:r>
                        <a:rPr lang="en-US" sz="1800" b="1" u="none" strike="noStrike" dirty="0">
                          <a:effectLst/>
                        </a:rPr>
                        <a:t>HIV treatment </a:t>
                      </a:r>
                    </a:p>
                    <a:p>
                      <a:pPr algn="l" fontAlgn="ctr"/>
                      <a:r>
                        <a:rPr lang="en-US" sz="1800" b="1" u="none" strike="noStrike" dirty="0">
                          <a:effectLst/>
                        </a:rPr>
                        <a:t>literacy score </a:t>
                      </a:r>
                    </a:p>
                    <a:p>
                      <a:pPr algn="l" fontAlgn="ctr"/>
                      <a:r>
                        <a:rPr lang="en-US" sz="1800" u="none" strike="noStrike" dirty="0">
                          <a:effectLst/>
                        </a:rPr>
                        <a:t>(range 0-5</a:t>
                      </a:r>
                      <a:r>
                        <a:rPr lang="en-US" sz="1800" u="none" strike="noStrike" dirty="0" smtClean="0">
                          <a:effectLst/>
                        </a:rPr>
                        <a:t>)</a:t>
                      </a:r>
                      <a:r>
                        <a:rPr lang="en-US" sz="1800" b="1" u="none" strike="noStrike" dirty="0" smtClean="0">
                          <a:effectLst/>
                        </a:rPr>
                        <a:t>**</a:t>
                      </a:r>
                      <a:endParaRPr lang="en-US" sz="1800" b="1"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ea typeface="Calibri" panose="020F0502020204030204" pitchFamily="34" charset="0"/>
                          <a:cs typeface="Times New Roman" panose="02020603050405020304" pitchFamily="18" charset="0"/>
                        </a:rPr>
                        <a:t>3.57</a:t>
                      </a:r>
                    </a:p>
                  </a:txBody>
                  <a:tcPr marL="68580" marR="68580" marT="0" marB="0" anchor="ctr">
                    <a:solidFill>
                      <a:schemeClr val="accent5">
                        <a:lumMod val="40000"/>
                        <a:lumOff val="60000"/>
                      </a:scheme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ea typeface="Calibri" panose="020F0502020204030204" pitchFamily="34" charset="0"/>
                          <a:cs typeface="Times New Roman" panose="02020603050405020304" pitchFamily="18" charset="0"/>
                        </a:rPr>
                        <a:t>3.36</a:t>
                      </a:r>
                    </a:p>
                  </a:txBody>
                  <a:tcPr marL="68580" marR="68580" marT="0" marB="0" anchor="ctr">
                    <a:solidFill>
                      <a:srgbClr val="E38C8C"/>
                    </a:solidFill>
                  </a:tcPr>
                </a:tc>
                <a:tc>
                  <a:txBody>
                    <a:bodyPr/>
                    <a:lstStyle/>
                    <a:p>
                      <a:pPr marL="0" marR="0" algn="ctr" defTabSz="914400" rtl="0" eaLnBrk="1" latinLnBrk="0" hangingPunct="1">
                        <a:lnSpc>
                          <a:spcPct val="107000"/>
                        </a:lnSpc>
                        <a:spcBef>
                          <a:spcPts val="0"/>
                        </a:spcBef>
                        <a:spcAft>
                          <a:spcPts val="0"/>
                        </a:spcAft>
                      </a:pPr>
                      <a:r>
                        <a:rPr lang="en-US" sz="2000" b="1" kern="1200" dirty="0">
                          <a:solidFill>
                            <a:schemeClr val="dk1"/>
                          </a:solidFill>
                          <a:effectLst/>
                          <a:latin typeface="+mn-lt"/>
                          <a:ea typeface="Calibri" panose="020F0502020204030204" pitchFamily="34" charset="0"/>
                          <a:cs typeface="Times New Roman" panose="02020603050405020304" pitchFamily="18" charset="0"/>
                        </a:rPr>
                        <a:t>3.70</a:t>
                      </a:r>
                      <a:endParaRPr lang="en-US" sz="1800" b="1"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ea typeface="Calibri" panose="020F0502020204030204" pitchFamily="34" charset="0"/>
                          <a:cs typeface="Times New Roman" panose="02020603050405020304" pitchFamily="18" charset="0"/>
                        </a:rPr>
                        <a:t>3.57 </a:t>
                      </a:r>
                    </a:p>
                  </a:txBody>
                  <a:tcPr marL="68580" marR="68580" marT="0" marB="0" anchor="ctr">
                    <a:solidFill>
                      <a:srgbClr val="E38C8C"/>
                    </a:solidFill>
                  </a:tcPr>
                </a:tc>
                <a:extLst>
                  <a:ext uri="{0D108BD9-81ED-4DB2-BD59-A6C34878D82A}">
                    <a16:rowId xmlns="" xmlns:a16="http://schemas.microsoft.com/office/drawing/2014/main" val="10002"/>
                  </a:ext>
                </a:extLst>
              </a:tr>
              <a:tr h="838200">
                <a:tc>
                  <a:txBody>
                    <a:bodyPr/>
                    <a:lstStyle/>
                    <a:p>
                      <a:pPr algn="l" fontAlgn="ctr"/>
                      <a:r>
                        <a:rPr lang="en-US" sz="1800" b="1" u="none" strike="noStrike" dirty="0">
                          <a:effectLst/>
                        </a:rPr>
                        <a:t>Tested for HIV </a:t>
                      </a:r>
                    </a:p>
                    <a:p>
                      <a:pPr algn="l" fontAlgn="ctr"/>
                      <a:r>
                        <a:rPr lang="en-US" sz="1800" u="none" strike="noStrike" dirty="0">
                          <a:effectLst/>
                        </a:rPr>
                        <a:t>in last 12 months</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74.7%</a:t>
                      </a:r>
                    </a:p>
                  </a:txBody>
                  <a:tcPr marL="68580" marR="68580" marT="0" marB="0" anchor="ctr">
                    <a:solidFill>
                      <a:srgbClr val="FDE5D2"/>
                    </a:solidFill>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69.6%</a:t>
                      </a:r>
                    </a:p>
                  </a:txBody>
                  <a:tcPr marL="68580" marR="68580" marT="0" marB="0" anchor="ctr">
                    <a:solidFill>
                      <a:srgbClr val="EFBFBF"/>
                    </a:solidFill>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67.4%</a:t>
                      </a:r>
                    </a:p>
                  </a:txBody>
                  <a:tcPr marL="68580" marR="68580" marT="0" marB="0" anchor="ctr">
                    <a:solidFill>
                      <a:srgbClr val="E2F2DB"/>
                    </a:solidFill>
                  </a:tcPr>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70.2%</a:t>
                      </a:r>
                    </a:p>
                  </a:txBody>
                  <a:tcPr marL="68580" marR="68580" marT="0" marB="0" anchor="ctr">
                    <a:solidFill>
                      <a:srgbClr val="EFBFBF"/>
                    </a:solidFill>
                  </a:tcPr>
                </a:tc>
                <a:extLst>
                  <a:ext uri="{0D108BD9-81ED-4DB2-BD59-A6C34878D82A}">
                    <a16:rowId xmlns="" xmlns:a16="http://schemas.microsoft.com/office/drawing/2014/main" val="428759189"/>
                  </a:ext>
                </a:extLst>
              </a:tr>
              <a:tr h="632374">
                <a:tc>
                  <a:txBody>
                    <a:bodyPr/>
                    <a:lstStyle/>
                    <a:p>
                      <a:pPr algn="l" fontAlgn="ctr"/>
                      <a:r>
                        <a:rPr lang="en-US" sz="1800" b="1" u="none" strike="noStrike" dirty="0">
                          <a:effectLst/>
                        </a:rPr>
                        <a:t>Currently taking antiretroviral therapy </a:t>
                      </a:r>
                      <a:r>
                        <a:rPr lang="en-US" sz="1800" u="none" strike="noStrike" dirty="0">
                          <a:effectLst/>
                        </a:rPr>
                        <a:t>(n=84)</a:t>
                      </a:r>
                      <a:endParaRPr lang="en-US" sz="1800" b="0" i="0" u="none" strike="noStrike" dirty="0">
                        <a:solidFill>
                          <a:srgbClr val="000000"/>
                        </a:solidFill>
                        <a:effectLst/>
                        <a:latin typeface="Arial" panose="020B0604020202020204" pitchFamily="34" charset="0"/>
                      </a:endParaRPr>
                    </a:p>
                  </a:txBody>
                  <a:tcPr marL="9525" marR="9525" marT="9525" marB="0" anchor="ctr">
                    <a:solidFill>
                      <a:schemeClr val="bg1"/>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cs typeface="Times New Roman" panose="02020603050405020304" pitchFamily="18" charset="0"/>
                        </a:rPr>
                        <a:t>90.0%</a:t>
                      </a:r>
                    </a:p>
                  </a:txBody>
                  <a:tcPr anchor="ctr">
                    <a:solidFill>
                      <a:schemeClr val="accent5">
                        <a:lumMod val="20000"/>
                        <a:lumOff val="80000"/>
                      </a:scheme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cs typeface="Times New Roman" panose="02020603050405020304" pitchFamily="18" charset="0"/>
                        </a:rPr>
                        <a:t>89.5%</a:t>
                      </a:r>
                    </a:p>
                  </a:txBody>
                  <a:tcPr anchor="ctr">
                    <a:solidFill>
                      <a:srgbClr val="EFBFBF"/>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cs typeface="Times New Roman" panose="02020603050405020304" pitchFamily="18" charset="0"/>
                        </a:rPr>
                        <a:t>94.7%</a:t>
                      </a:r>
                    </a:p>
                  </a:txBody>
                  <a:tcPr anchor="ctr">
                    <a:solidFill>
                      <a:schemeClr val="accent1">
                        <a:lumMod val="20000"/>
                        <a:lumOff val="80000"/>
                      </a:schemeClr>
                    </a:solidFill>
                  </a:tcPr>
                </a:tc>
                <a:tc>
                  <a:txBody>
                    <a:bodyPr/>
                    <a:lstStyle/>
                    <a:p>
                      <a:pPr marL="0" marR="0" algn="ctr" defTabSz="914400" rtl="0" eaLnBrk="1" latinLnBrk="0" hangingPunct="1">
                        <a:lnSpc>
                          <a:spcPct val="107000"/>
                        </a:lnSpc>
                        <a:spcBef>
                          <a:spcPts val="0"/>
                        </a:spcBef>
                        <a:spcAft>
                          <a:spcPts val="0"/>
                        </a:spcAft>
                      </a:pPr>
                      <a:r>
                        <a:rPr lang="en-US" sz="2000" kern="1200" dirty="0">
                          <a:solidFill>
                            <a:schemeClr val="dk1"/>
                          </a:solidFill>
                          <a:effectLst/>
                          <a:latin typeface="+mn-lt"/>
                          <a:cs typeface="Times New Roman" panose="02020603050405020304" pitchFamily="18" charset="0"/>
                        </a:rPr>
                        <a:t>90.6%</a:t>
                      </a:r>
                    </a:p>
                  </a:txBody>
                  <a:tcPr anchor="ctr">
                    <a:solidFill>
                      <a:srgbClr val="EFBFBF"/>
                    </a:solidFill>
                  </a:tcPr>
                </a:tc>
                <a:extLst>
                  <a:ext uri="{0D108BD9-81ED-4DB2-BD59-A6C34878D82A}">
                    <a16:rowId xmlns="" xmlns:a16="http://schemas.microsoft.com/office/drawing/2014/main" val="2961087595"/>
                  </a:ext>
                </a:extLst>
              </a:tr>
            </a:tbl>
          </a:graphicData>
        </a:graphic>
      </p:graphicFrame>
      <p:sp>
        <p:nvSpPr>
          <p:cNvPr id="5" name="Rectangle 4"/>
          <p:cNvSpPr/>
          <p:nvPr/>
        </p:nvSpPr>
        <p:spPr>
          <a:xfrm>
            <a:off x="381000" y="1052244"/>
            <a:ext cx="8382000" cy="769441"/>
          </a:xfrm>
          <a:prstGeom prst="rect">
            <a:avLst/>
          </a:prstGeom>
        </p:spPr>
        <p:txBody>
          <a:bodyPr wrap="square">
            <a:spAutoFit/>
          </a:bodyPr>
          <a:lstStyle/>
          <a:p>
            <a:r>
              <a:rPr lang="en-US" sz="2200" i="1" dirty="0">
                <a:solidFill>
                  <a:schemeClr val="accent2"/>
                </a:solidFill>
                <a:latin typeface="Arial" panose="020B0604020202020204" pitchFamily="34" charset="0"/>
                <a:ea typeface="Calibri" panose="020F0502020204030204" pitchFamily="34" charset="0"/>
              </a:rPr>
              <a:t>Higher-risk classes were </a:t>
            </a:r>
            <a:r>
              <a:rPr lang="en-US" sz="2200" b="1" i="1" dirty="0">
                <a:solidFill>
                  <a:schemeClr val="accent2"/>
                </a:solidFill>
                <a:latin typeface="Arial" panose="020B0604020202020204" pitchFamily="34" charset="0"/>
                <a:ea typeface="Calibri" panose="020F0502020204030204" pitchFamily="34" charset="0"/>
              </a:rPr>
              <a:t>less likely</a:t>
            </a:r>
            <a:r>
              <a:rPr lang="en-US" sz="2200" i="1" dirty="0">
                <a:solidFill>
                  <a:schemeClr val="accent2"/>
                </a:solidFill>
                <a:latin typeface="Arial" panose="020B0604020202020204" pitchFamily="34" charset="0"/>
                <a:ea typeface="Calibri" panose="020F0502020204030204" pitchFamily="34" charset="0"/>
              </a:rPr>
              <a:t>, or </a:t>
            </a:r>
            <a:r>
              <a:rPr lang="en-US" sz="2200" b="1" i="1" dirty="0">
                <a:solidFill>
                  <a:schemeClr val="accent2"/>
                </a:solidFill>
                <a:latin typeface="Arial" panose="020B0604020202020204" pitchFamily="34" charset="0"/>
                <a:ea typeface="Calibri" panose="020F0502020204030204" pitchFamily="34" charset="0"/>
              </a:rPr>
              <a:t>no more likely, </a:t>
            </a:r>
            <a:r>
              <a:rPr lang="en-US" sz="2200" i="1" dirty="0">
                <a:solidFill>
                  <a:schemeClr val="accent2"/>
                </a:solidFill>
                <a:latin typeface="Arial" panose="020B0604020202020204" pitchFamily="34" charset="0"/>
                <a:ea typeface="Calibri" panose="020F0502020204030204" pitchFamily="34" charset="0"/>
              </a:rPr>
              <a:t>than the lower-risk classes to use HIV services</a:t>
            </a:r>
            <a:endParaRPr lang="en-US" sz="2200" i="1" dirty="0">
              <a:solidFill>
                <a:schemeClr val="accent2"/>
              </a:solidFill>
            </a:endParaRPr>
          </a:p>
        </p:txBody>
      </p:sp>
      <p:sp>
        <p:nvSpPr>
          <p:cNvPr id="6" name="Rectangle 5"/>
          <p:cNvSpPr/>
          <p:nvPr/>
        </p:nvSpPr>
        <p:spPr>
          <a:xfrm>
            <a:off x="6477000" y="6368534"/>
            <a:ext cx="2971800"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a:t>
            </a:r>
            <a:r>
              <a:rPr lang="en-US" dirty="0">
                <a:latin typeface="Arial" panose="020B0604020202020204" pitchFamily="34" charset="0"/>
                <a:ea typeface="Calibri" panose="020F0502020204030204" pitchFamily="34" charset="0"/>
              </a:rPr>
              <a:t>p&lt;0.01, </a:t>
            </a:r>
            <a:r>
              <a:rPr lang="en-US" b="1" dirty="0">
                <a:latin typeface="Arial" panose="020B0604020202020204" pitchFamily="34" charset="0"/>
                <a:ea typeface="Calibri" panose="020F0502020204030204" pitchFamily="34" charset="0"/>
              </a:rPr>
              <a:t>***</a:t>
            </a:r>
            <a:r>
              <a:rPr lang="en-US" dirty="0" smtClean="0">
                <a:latin typeface="Arial" panose="020B0604020202020204" pitchFamily="34" charset="0"/>
                <a:ea typeface="Calibri" panose="020F0502020204030204" pitchFamily="34" charset="0"/>
              </a:rPr>
              <a:t>p&lt;0.001</a:t>
            </a:r>
            <a:endParaRPr lang="en-US" dirty="0"/>
          </a:p>
        </p:txBody>
      </p:sp>
    </p:spTree>
    <p:extLst>
      <p:ext uri="{BB962C8B-B14F-4D97-AF65-F5344CB8AC3E}">
        <p14:creationId xmlns:p14="http://schemas.microsoft.com/office/powerpoint/2010/main" val="285674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D912FE4-0CE3-4F2C-A089-730E412ED744}"/>
              </a:ext>
            </a:extLst>
          </p:cNvPr>
          <p:cNvSpPr>
            <a:spLocks noGrp="1"/>
          </p:cNvSpPr>
          <p:nvPr>
            <p:ph type="title"/>
          </p:nvPr>
        </p:nvSpPr>
        <p:spPr/>
        <p:txBody>
          <a:bodyPr/>
          <a:lstStyle/>
          <a:p>
            <a:r>
              <a:rPr lang="en-US" sz="4400" dirty="0"/>
              <a:t>Implications</a:t>
            </a:r>
            <a:endParaRPr lang="en-US" dirty="0"/>
          </a:p>
        </p:txBody>
      </p:sp>
      <p:sp>
        <p:nvSpPr>
          <p:cNvPr id="3" name="Content Placeholder 2">
            <a:extLst>
              <a:ext uri="{FF2B5EF4-FFF2-40B4-BE49-F238E27FC236}">
                <a16:creationId xmlns="" xmlns:a16="http://schemas.microsoft.com/office/drawing/2014/main" id="{5C78E3EC-16E9-4A39-9F6E-BD8D9378E7EA}"/>
              </a:ext>
            </a:extLst>
          </p:cNvPr>
          <p:cNvSpPr>
            <a:spLocks noGrp="1"/>
          </p:cNvSpPr>
          <p:nvPr>
            <p:ph idx="1"/>
          </p:nvPr>
        </p:nvSpPr>
        <p:spPr>
          <a:xfrm>
            <a:off x="457200" y="1143005"/>
            <a:ext cx="8229600" cy="5333995"/>
          </a:xfrm>
        </p:spPr>
        <p:txBody>
          <a:bodyPr>
            <a:normAutofit fontScale="92500" lnSpcReduction="10000"/>
          </a:bodyPr>
          <a:lstStyle/>
          <a:p>
            <a:pPr>
              <a:lnSpc>
                <a:spcPct val="110000"/>
              </a:lnSpc>
            </a:pPr>
            <a:r>
              <a:rPr lang="en-US" dirty="0"/>
              <a:t>Differentiated programming, tailored to the context</a:t>
            </a:r>
          </a:p>
          <a:p>
            <a:pPr>
              <a:lnSpc>
                <a:spcPct val="110000"/>
              </a:lnSpc>
            </a:pPr>
            <a:r>
              <a:rPr lang="en-US" dirty="0"/>
              <a:t>Monitoring program outcomes by latent class membership</a:t>
            </a:r>
          </a:p>
          <a:p>
            <a:pPr lvl="1">
              <a:lnSpc>
                <a:spcPct val="110000"/>
              </a:lnSpc>
            </a:pPr>
            <a:r>
              <a:rPr lang="en-US" dirty="0"/>
              <a:t>Track HIV testing, VMMC, treatment uptake </a:t>
            </a:r>
          </a:p>
          <a:p>
            <a:pPr>
              <a:lnSpc>
                <a:spcPct val="110000"/>
              </a:lnSpc>
            </a:pPr>
            <a:r>
              <a:rPr lang="en-US" dirty="0"/>
              <a:t>Evaluating intervention impact by latent class membership</a:t>
            </a:r>
          </a:p>
          <a:p>
            <a:pPr lvl="1">
              <a:lnSpc>
                <a:spcPct val="110000"/>
              </a:lnSpc>
            </a:pPr>
            <a:r>
              <a:rPr lang="en-US" dirty="0"/>
              <a:t>Round 2 survey underway to evaluate intensified service outreach to male partners of AGYW, via DREAMS… </a:t>
            </a:r>
            <a:r>
              <a:rPr lang="en-US" b="1" i="1" dirty="0">
                <a:solidFill>
                  <a:schemeClr val="accent1"/>
                </a:solidFill>
              </a:rPr>
              <a:t>stay tuned!</a:t>
            </a:r>
          </a:p>
          <a:p>
            <a:pPr>
              <a:lnSpc>
                <a:spcPct val="110000"/>
              </a:lnSpc>
            </a:pPr>
            <a:endParaRPr lang="en-US" dirty="0"/>
          </a:p>
        </p:txBody>
      </p:sp>
    </p:spTree>
    <p:extLst>
      <p:ext uri="{BB962C8B-B14F-4D97-AF65-F5344CB8AC3E}">
        <p14:creationId xmlns:p14="http://schemas.microsoft.com/office/powerpoint/2010/main" val="205370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4645AA7A-C264-484E-89A6-FB3B96450FB3}"/>
              </a:ext>
            </a:extLst>
          </p:cNvPr>
          <p:cNvSpPr>
            <a:spLocks noGrp="1"/>
          </p:cNvSpPr>
          <p:nvPr>
            <p:ph type="title"/>
          </p:nvPr>
        </p:nvSpPr>
        <p:spPr/>
        <p:txBody>
          <a:bodyPr/>
          <a:lstStyle/>
          <a:p>
            <a:r>
              <a:rPr lang="en-US" sz="4400" dirty="0"/>
              <a:t>Acknowledgments</a:t>
            </a:r>
            <a:endParaRPr lang="en-US" dirty="0"/>
          </a:p>
        </p:txBody>
      </p:sp>
      <p:sp>
        <p:nvSpPr>
          <p:cNvPr id="3" name="Content Placeholder 2">
            <a:extLst>
              <a:ext uri="{FF2B5EF4-FFF2-40B4-BE49-F238E27FC236}">
                <a16:creationId xmlns="" xmlns:a16="http://schemas.microsoft.com/office/drawing/2014/main" id="{5C78E3EC-16E9-4A39-9F6E-BD8D9378E7EA}"/>
              </a:ext>
            </a:extLst>
          </p:cNvPr>
          <p:cNvSpPr>
            <a:spLocks noGrp="1"/>
          </p:cNvSpPr>
          <p:nvPr>
            <p:ph idx="1"/>
          </p:nvPr>
        </p:nvSpPr>
        <p:spPr>
          <a:xfrm>
            <a:off x="457200" y="1143005"/>
            <a:ext cx="8229600" cy="4724395"/>
          </a:xfrm>
        </p:spPr>
        <p:txBody>
          <a:bodyPr>
            <a:normAutofit/>
          </a:bodyPr>
          <a:lstStyle/>
          <a:p>
            <a:r>
              <a:rPr lang="en-US" sz="2800" dirty="0"/>
              <a:t>Funding support: </a:t>
            </a:r>
            <a:r>
              <a:rPr lang="en-US" sz="2800" dirty="0">
                <a:solidFill>
                  <a:schemeClr val="accent1"/>
                </a:solidFill>
              </a:rPr>
              <a:t>Bill &amp; Melinda Gates Foundation</a:t>
            </a:r>
          </a:p>
          <a:p>
            <a:r>
              <a:rPr lang="en-US" sz="2800" dirty="0"/>
              <a:t>Local research partner: </a:t>
            </a:r>
            <a:r>
              <a:rPr lang="en-US" sz="2800" dirty="0" err="1">
                <a:solidFill>
                  <a:schemeClr val="accent1"/>
                </a:solidFill>
              </a:rPr>
              <a:t>Epicentre</a:t>
            </a:r>
            <a:endParaRPr lang="en-US" sz="2800" dirty="0">
              <a:solidFill>
                <a:schemeClr val="accent1"/>
              </a:solidFill>
            </a:endParaRPr>
          </a:p>
          <a:p>
            <a:r>
              <a:rPr lang="en-US" sz="2800" dirty="0"/>
              <a:t>With support and collaboration from:</a:t>
            </a:r>
          </a:p>
          <a:p>
            <a:pPr lvl="1"/>
            <a:r>
              <a:rPr lang="en-US" sz="2400" dirty="0"/>
              <a:t>South African Department of Health</a:t>
            </a:r>
          </a:p>
          <a:p>
            <a:pPr lvl="1"/>
            <a:r>
              <a:rPr lang="en-US" sz="2400" dirty="0"/>
              <a:t>South African National AIDS Council (SANAC)</a:t>
            </a:r>
          </a:p>
          <a:p>
            <a:pPr lvl="1"/>
            <a:r>
              <a:rPr lang="en-US" sz="2400" dirty="0"/>
              <a:t>eThekwini Municipality</a:t>
            </a:r>
          </a:p>
          <a:p>
            <a:pPr lvl="1"/>
            <a:r>
              <a:rPr lang="en-US" sz="2400" dirty="0"/>
              <a:t>PEPFAR-South Africa</a:t>
            </a:r>
          </a:p>
          <a:p>
            <a:pPr lvl="1"/>
            <a:r>
              <a:rPr lang="en-US" sz="2400" dirty="0"/>
              <a:t>DREAMS Implementing Partners</a:t>
            </a:r>
          </a:p>
          <a:p>
            <a:endParaRPr lang="en-US" dirty="0"/>
          </a:p>
        </p:txBody>
      </p:sp>
    </p:spTree>
    <p:extLst>
      <p:ext uri="{BB962C8B-B14F-4D97-AF65-F5344CB8AC3E}">
        <p14:creationId xmlns:p14="http://schemas.microsoft.com/office/powerpoint/2010/main" val="4002702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F793E361-E900-4F9E-990F-0A18C152F9EF}"/>
              </a:ext>
            </a:extLst>
          </p:cNvPr>
          <p:cNvSpPr>
            <a:spLocks noGrp="1"/>
          </p:cNvSpPr>
          <p:nvPr>
            <p:ph type="title"/>
          </p:nvPr>
        </p:nvSpPr>
        <p:spPr/>
        <p:txBody>
          <a:bodyPr>
            <a:noAutofit/>
          </a:bodyPr>
          <a:lstStyle/>
          <a:p>
            <a:r>
              <a:rPr lang="en-US" dirty="0"/>
              <a:t>Background</a:t>
            </a:r>
          </a:p>
        </p:txBody>
      </p:sp>
      <p:sp>
        <p:nvSpPr>
          <p:cNvPr id="3" name="Content Placeholder 2"/>
          <p:cNvSpPr>
            <a:spLocks noGrp="1"/>
          </p:cNvSpPr>
          <p:nvPr>
            <p:ph idx="1"/>
          </p:nvPr>
        </p:nvSpPr>
        <p:spPr>
          <a:xfrm>
            <a:off x="457200" y="1143005"/>
            <a:ext cx="8229600" cy="5257795"/>
          </a:xfrm>
        </p:spPr>
        <p:txBody>
          <a:bodyPr>
            <a:normAutofit fontScale="85000" lnSpcReduction="20000"/>
          </a:bodyPr>
          <a:lstStyle/>
          <a:p>
            <a:r>
              <a:rPr lang="en-US" dirty="0"/>
              <a:t>Critical need to reach more men with HIV prevention and treatment services</a:t>
            </a:r>
          </a:p>
          <a:p>
            <a:pPr lvl="1"/>
            <a:r>
              <a:rPr lang="en-US" dirty="0"/>
              <a:t>Lower testing and treatment uptake than women </a:t>
            </a:r>
          </a:p>
          <a:p>
            <a:pPr lvl="1"/>
            <a:r>
              <a:rPr lang="en-US" dirty="0"/>
              <a:t>Higher morbidity and mortality than women </a:t>
            </a:r>
          </a:p>
          <a:p>
            <a:r>
              <a:rPr lang="en-US" dirty="0"/>
              <a:t>Intensified efforts to reach men at highest risk of acquiring and transmitting HIV</a:t>
            </a:r>
          </a:p>
          <a:p>
            <a:r>
              <a:rPr lang="en-US" dirty="0"/>
              <a:t>Recent focus on male partners of adolescent girls and young women (AGYW)</a:t>
            </a:r>
          </a:p>
          <a:p>
            <a:pPr lvl="1"/>
            <a:r>
              <a:rPr lang="en-US" dirty="0"/>
              <a:t>DREAMS Partnership</a:t>
            </a:r>
          </a:p>
          <a:p>
            <a:r>
              <a:rPr lang="en-US" dirty="0"/>
              <a:t>Requires a context-specific understanding of groups of men most at risk, to inform differentiated programming and evaluation</a:t>
            </a:r>
          </a:p>
          <a:p>
            <a:endParaRPr lang="en-US" dirty="0"/>
          </a:p>
          <a:p>
            <a:pPr lvl="1"/>
            <a:endParaRPr lang="en-US" dirty="0"/>
          </a:p>
          <a:p>
            <a:pPr lvl="1"/>
            <a:endParaRPr lang="en-US" dirty="0"/>
          </a:p>
        </p:txBody>
      </p:sp>
      <p:sp>
        <p:nvSpPr>
          <p:cNvPr id="4" name="Title 1">
            <a:extLst>
              <a:ext uri="{FF2B5EF4-FFF2-40B4-BE49-F238E27FC236}">
                <a16:creationId xmlns="" xmlns:a16="http://schemas.microsoft.com/office/drawing/2014/main" id="{27880C79-4369-4041-9A16-58884248A8E6}"/>
              </a:ext>
            </a:extLst>
          </p:cNvPr>
          <p:cNvSpPr txBox="1">
            <a:spLocks/>
          </p:cNvSpPr>
          <p:nvPr/>
        </p:nvSpPr>
        <p:spPr>
          <a:xfrm>
            <a:off x="533400" y="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r"/>
            <a:endParaRPr lang="en-US" dirty="0"/>
          </a:p>
        </p:txBody>
      </p:sp>
    </p:spTree>
    <p:extLst>
      <p:ext uri="{BB962C8B-B14F-4D97-AF65-F5344CB8AC3E}">
        <p14:creationId xmlns:p14="http://schemas.microsoft.com/office/powerpoint/2010/main" val="1302487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476C7C0-2435-4515-9A1D-BC23535E8A94}"/>
              </a:ext>
            </a:extLst>
          </p:cNvPr>
          <p:cNvSpPr>
            <a:spLocks noGrp="1"/>
          </p:cNvSpPr>
          <p:nvPr>
            <p:ph type="title"/>
          </p:nvPr>
        </p:nvSpPr>
        <p:spPr>
          <a:xfrm>
            <a:off x="431800" y="266700"/>
            <a:ext cx="6731000" cy="571495"/>
          </a:xfrm>
        </p:spPr>
        <p:txBody>
          <a:bodyPr/>
          <a:lstStyle/>
          <a:p>
            <a:r>
              <a:rPr lang="en-US" sz="3600" dirty="0"/>
              <a:t>Latent Class Analysis (LCA)</a:t>
            </a:r>
          </a:p>
        </p:txBody>
      </p:sp>
      <p:sp>
        <p:nvSpPr>
          <p:cNvPr id="3" name="Content Placeholder 2"/>
          <p:cNvSpPr>
            <a:spLocks noGrp="1"/>
          </p:cNvSpPr>
          <p:nvPr>
            <p:ph idx="1"/>
          </p:nvPr>
        </p:nvSpPr>
        <p:spPr/>
        <p:txBody>
          <a:bodyPr>
            <a:normAutofit fontScale="92500" lnSpcReduction="20000"/>
          </a:bodyPr>
          <a:lstStyle/>
          <a:p>
            <a:r>
              <a:rPr lang="en-US" dirty="0"/>
              <a:t>LCA can generate sophisticated, data-driven profiles </a:t>
            </a:r>
          </a:p>
          <a:p>
            <a:pPr lvl="1"/>
            <a:r>
              <a:rPr lang="en-US" dirty="0"/>
              <a:t>Way to uncover hidden groupings in data </a:t>
            </a:r>
            <a:r>
              <a:rPr lang="en-US" dirty="0" smtClean="0"/>
              <a:t/>
            </a:r>
            <a:br>
              <a:rPr lang="en-US" dirty="0" smtClean="0"/>
            </a:br>
            <a:r>
              <a:rPr lang="en-US" dirty="0" smtClean="0"/>
              <a:t>(“</a:t>
            </a:r>
            <a:r>
              <a:rPr lang="en-US" dirty="0"/>
              <a:t>latent classes”)</a:t>
            </a:r>
          </a:p>
          <a:p>
            <a:pPr lvl="1"/>
            <a:r>
              <a:rPr lang="en-US" dirty="0"/>
              <a:t>Can include demographics, attitudinal and behavioral indicators</a:t>
            </a:r>
          </a:p>
          <a:p>
            <a:r>
              <a:rPr lang="en-US" dirty="0"/>
              <a:t>Builds on benefits of other quantitative and qualitative approaches</a:t>
            </a:r>
          </a:p>
          <a:p>
            <a:pPr lvl="1"/>
            <a:r>
              <a:rPr lang="en-US" dirty="0"/>
              <a:t>Opportunity to develop complex picture using large sample </a:t>
            </a:r>
          </a:p>
          <a:p>
            <a:r>
              <a:rPr lang="en-US" dirty="0"/>
              <a:t>Rarely applied in HIV prevention in </a:t>
            </a:r>
            <a:r>
              <a:rPr lang="en-US" dirty="0" smtClean="0"/>
              <a:t>LMIC</a:t>
            </a:r>
            <a:endParaRPr lang="en-US" dirty="0"/>
          </a:p>
          <a:p>
            <a:pPr lvl="1"/>
            <a:endParaRPr lang="en-US" dirty="0"/>
          </a:p>
        </p:txBody>
      </p:sp>
      <p:sp>
        <p:nvSpPr>
          <p:cNvPr id="4" name="Title 1">
            <a:extLst>
              <a:ext uri="{FF2B5EF4-FFF2-40B4-BE49-F238E27FC236}">
                <a16:creationId xmlns="" xmlns:a16="http://schemas.microsoft.com/office/drawing/2014/main" id="{27880C79-4369-4041-9A16-58884248A8E6}"/>
              </a:ext>
            </a:extLst>
          </p:cNvPr>
          <p:cNvSpPr txBox="1">
            <a:spLocks/>
          </p:cNvSpPr>
          <p:nvPr/>
        </p:nvSpPr>
        <p:spPr>
          <a:xfrm>
            <a:off x="533400" y="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pPr algn="r"/>
            <a:endParaRPr lang="en-US" sz="3800" dirty="0"/>
          </a:p>
        </p:txBody>
      </p:sp>
    </p:spTree>
    <p:extLst>
      <p:ext uri="{BB962C8B-B14F-4D97-AF65-F5344CB8AC3E}">
        <p14:creationId xmlns:p14="http://schemas.microsoft.com/office/powerpoint/2010/main" val="278733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651968C4-4375-4125-9FED-A1E8C15283D9}"/>
              </a:ext>
            </a:extLst>
          </p:cNvPr>
          <p:cNvSpPr>
            <a:spLocks noGrp="1"/>
          </p:cNvSpPr>
          <p:nvPr>
            <p:ph type="title"/>
          </p:nvPr>
        </p:nvSpPr>
        <p:spPr/>
        <p:txBody>
          <a:bodyPr/>
          <a:lstStyle/>
          <a:p>
            <a:r>
              <a:rPr lang="en-US" dirty="0"/>
              <a:t>Study setting</a:t>
            </a:r>
          </a:p>
        </p:txBody>
      </p:sp>
      <p:sp>
        <p:nvSpPr>
          <p:cNvPr id="3" name="Content Placeholder 2">
            <a:extLst>
              <a:ext uri="{FF2B5EF4-FFF2-40B4-BE49-F238E27FC236}">
                <a16:creationId xmlns="" xmlns:a16="http://schemas.microsoft.com/office/drawing/2014/main" id="{43C40A80-D855-4C73-90C1-0BC8AC1EFD4F}"/>
              </a:ext>
            </a:extLst>
          </p:cNvPr>
          <p:cNvSpPr>
            <a:spLocks noGrp="1"/>
          </p:cNvSpPr>
          <p:nvPr>
            <p:ph idx="1"/>
          </p:nvPr>
        </p:nvSpPr>
        <p:spPr>
          <a:xfrm>
            <a:off x="457200" y="1676400"/>
            <a:ext cx="4267200" cy="4724400"/>
          </a:xfrm>
        </p:spPr>
        <p:txBody>
          <a:bodyPr>
            <a:normAutofit fontScale="92500"/>
          </a:bodyPr>
          <a:lstStyle/>
          <a:p>
            <a:r>
              <a:rPr lang="en-US" dirty="0"/>
              <a:t>Survey with 962 men ages 20-40 years old</a:t>
            </a:r>
          </a:p>
          <a:p>
            <a:r>
              <a:rPr lang="en-US" dirty="0"/>
              <a:t>2 informal settlements where DREAMS implemented</a:t>
            </a:r>
          </a:p>
          <a:p>
            <a:r>
              <a:rPr lang="en-US" dirty="0" smtClean="0"/>
              <a:t>Community venues &amp; </a:t>
            </a:r>
            <a:r>
              <a:rPr lang="en-US" dirty="0"/>
              <a:t>HIV service sites</a:t>
            </a:r>
          </a:p>
          <a:p>
            <a:r>
              <a:rPr lang="en-US" dirty="0"/>
              <a:t>May-Sept 2017</a:t>
            </a:r>
          </a:p>
          <a:p>
            <a:endParaRPr lang="en-US" dirty="0"/>
          </a:p>
          <a:p>
            <a:pPr lvl="1"/>
            <a:endParaRPr lang="en-US" dirty="0"/>
          </a:p>
          <a:p>
            <a:endParaRPr lang="en-US" dirty="0"/>
          </a:p>
          <a:p>
            <a:endParaRPr lang="en-US" dirty="0"/>
          </a:p>
          <a:p>
            <a:pPr lvl="1"/>
            <a:endParaRPr lang="en-US" dirty="0"/>
          </a:p>
          <a:p>
            <a:pPr lvl="1"/>
            <a:endParaRPr lang="en-US" dirty="0"/>
          </a:p>
        </p:txBody>
      </p:sp>
      <p:sp>
        <p:nvSpPr>
          <p:cNvPr id="6" name="Title 1">
            <a:extLst>
              <a:ext uri="{FF2B5EF4-FFF2-40B4-BE49-F238E27FC236}">
                <a16:creationId xmlns="" xmlns:a16="http://schemas.microsoft.com/office/drawing/2014/main" id="{27880C79-4369-4041-9A16-58884248A8E6}"/>
              </a:ext>
            </a:extLst>
          </p:cNvPr>
          <p:cNvSpPr txBox="1">
            <a:spLocks/>
          </p:cNvSpPr>
          <p:nvPr/>
        </p:nvSpPr>
        <p:spPr>
          <a:xfrm>
            <a:off x="457200" y="628797"/>
            <a:ext cx="8332304" cy="81900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0" kern="1200">
                <a:solidFill>
                  <a:srgbClr val="003A5D"/>
                </a:solidFill>
                <a:latin typeface="+mj-lt"/>
                <a:ea typeface="+mj-ea"/>
                <a:cs typeface="+mj-cs"/>
              </a:defRPr>
            </a:lvl1pPr>
          </a:lstStyle>
          <a:p>
            <a:r>
              <a:rPr lang="en-US" sz="2800" dirty="0">
                <a:solidFill>
                  <a:schemeClr val="accent1"/>
                </a:solidFill>
              </a:rPr>
              <a:t>Durban, South Africa</a:t>
            </a:r>
          </a:p>
        </p:txBody>
      </p:sp>
      <p:pic>
        <p:nvPicPr>
          <p:cNvPr id="9" name="Picture 8">
            <a:extLst>
              <a:ext uri="{FF2B5EF4-FFF2-40B4-BE49-F238E27FC236}">
                <a16:creationId xmlns="" xmlns:a16="http://schemas.microsoft.com/office/drawing/2014/main" id="{687BE65F-4019-4E41-9CC9-C0C0214A1E26}"/>
              </a:ext>
            </a:extLst>
          </p:cNvPr>
          <p:cNvPicPr>
            <a:picLocks noChangeAspect="1"/>
          </p:cNvPicPr>
          <p:nvPr/>
        </p:nvPicPr>
        <p:blipFill>
          <a:blip r:embed="rId3"/>
          <a:stretch>
            <a:fillRect/>
          </a:stretch>
        </p:blipFill>
        <p:spPr>
          <a:xfrm>
            <a:off x="4662548" y="1771797"/>
            <a:ext cx="4207858" cy="3962400"/>
          </a:xfrm>
          <a:prstGeom prst="rect">
            <a:avLst/>
          </a:prstGeom>
          <a:ln w="12700">
            <a:solidFill>
              <a:schemeClr val="bg1">
                <a:lumMod val="85000"/>
              </a:schemeClr>
            </a:solidFill>
          </a:ln>
        </p:spPr>
      </p:pic>
    </p:spTree>
    <p:extLst>
      <p:ext uri="{BB962C8B-B14F-4D97-AF65-F5344CB8AC3E}">
        <p14:creationId xmlns:p14="http://schemas.microsoft.com/office/powerpoint/2010/main" val="24012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007819A-3E00-4EAC-AEFA-159F0B9C9D6B}"/>
              </a:ext>
            </a:extLst>
          </p:cNvPr>
          <p:cNvSpPr>
            <a:spLocks noGrp="1"/>
          </p:cNvSpPr>
          <p:nvPr>
            <p:ph type="title"/>
          </p:nvPr>
        </p:nvSpPr>
        <p:spPr/>
        <p:txBody>
          <a:bodyPr/>
          <a:lstStyle/>
          <a:p>
            <a:r>
              <a:rPr lang="en-US" sz="4400" dirty="0"/>
              <a:t>Who are the men?</a:t>
            </a:r>
            <a:endParaRPr lang="en-US" dirty="0"/>
          </a:p>
        </p:txBody>
      </p:sp>
      <p:graphicFrame>
        <p:nvGraphicFramePr>
          <p:cNvPr id="4" name="Content Placeholder 3">
            <a:extLst>
              <a:ext uri="{FF2B5EF4-FFF2-40B4-BE49-F238E27FC236}">
                <a16:creationId xmlns="" xmlns:a16="http://schemas.microsoft.com/office/drawing/2014/main" id="{F0AC6817-46C6-4DF4-BB93-DAF976FE374F}"/>
              </a:ext>
            </a:extLst>
          </p:cNvPr>
          <p:cNvGraphicFramePr>
            <a:graphicFrameLocks noGrp="1"/>
          </p:cNvGraphicFramePr>
          <p:nvPr>
            <p:ph idx="1"/>
            <p:extLst>
              <p:ext uri="{D42A27DB-BD31-4B8C-83A1-F6EECF244321}">
                <p14:modId xmlns:p14="http://schemas.microsoft.com/office/powerpoint/2010/main" val="3667421646"/>
              </p:ext>
            </p:extLst>
          </p:nvPr>
        </p:nvGraphicFramePr>
        <p:xfrm>
          <a:off x="457200" y="1143000"/>
          <a:ext cx="8458200" cy="5455920"/>
        </p:xfrm>
        <a:graphic>
          <a:graphicData uri="http://schemas.openxmlformats.org/drawingml/2006/table">
            <a:tbl>
              <a:tblPr firstRow="1" bandRow="1">
                <a:tableStyleId>{5C22544A-7EE6-4342-B048-85BDC9FD1C3A}</a:tableStyleId>
              </a:tblPr>
              <a:tblGrid>
                <a:gridCol w="6380746">
                  <a:extLst>
                    <a:ext uri="{9D8B030D-6E8A-4147-A177-3AD203B41FA5}">
                      <a16:colId xmlns="" xmlns:a16="http://schemas.microsoft.com/office/drawing/2014/main" val="2679011494"/>
                    </a:ext>
                  </a:extLst>
                </a:gridCol>
                <a:gridCol w="2077454">
                  <a:extLst>
                    <a:ext uri="{9D8B030D-6E8A-4147-A177-3AD203B41FA5}">
                      <a16:colId xmlns="" xmlns:a16="http://schemas.microsoft.com/office/drawing/2014/main" val="1230085492"/>
                    </a:ext>
                  </a:extLst>
                </a:gridCol>
              </a:tblGrid>
              <a:tr h="370840">
                <a:tc>
                  <a:txBody>
                    <a:bodyPr/>
                    <a:lstStyle/>
                    <a:p>
                      <a:endParaRPr lang="en-US" sz="2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2200" dirty="0"/>
                        <a:t>N=962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3918419122"/>
                  </a:ext>
                </a:extLst>
              </a:tr>
              <a:tr h="370840">
                <a:tc>
                  <a:txBody>
                    <a:bodyPr/>
                    <a:lstStyle/>
                    <a:p>
                      <a:r>
                        <a:rPr lang="en-US" sz="2200" b="1" dirty="0"/>
                        <a:t>Age (mean)</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200" dirty="0"/>
                        <a:t>28 years</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83635369"/>
                  </a:ext>
                </a:extLst>
              </a:tr>
              <a:tr h="370840">
                <a:tc>
                  <a:txBody>
                    <a:bodyPr/>
                    <a:lstStyle/>
                    <a:p>
                      <a:r>
                        <a:rPr lang="en-US" sz="2200" b="1" dirty="0"/>
                        <a:t>Married/cohabiting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200" dirty="0"/>
                        <a:t>16%</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975938790"/>
                  </a:ext>
                </a:extLst>
              </a:tr>
              <a:tr h="370840">
                <a:tc>
                  <a:txBody>
                    <a:bodyPr/>
                    <a:lstStyle/>
                    <a:p>
                      <a:r>
                        <a:rPr lang="en-US" sz="2200" b="1" dirty="0"/>
                        <a:t>Education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algn="ctr"/>
                      <a:endParaRPr lang="en-US" sz="2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4141400596"/>
                  </a:ext>
                </a:extLst>
              </a:tr>
              <a:tr h="370840">
                <a:tc>
                  <a:txBody>
                    <a:bodyPr/>
                    <a:lstStyle/>
                    <a:p>
                      <a:pPr lvl="1"/>
                      <a:r>
                        <a:rPr lang="en-US" sz="2000" dirty="0"/>
                        <a:t>Some secondary or less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marL="0" algn="ctr" defTabSz="914400" rtl="0" eaLnBrk="1" fontAlgn="ctr" latinLnBrk="0" hangingPunct="1"/>
                      <a:r>
                        <a:rPr lang="en-US" sz="2200" kern="1200" dirty="0">
                          <a:solidFill>
                            <a:schemeClr val="dk1"/>
                          </a:solidFill>
                          <a:latin typeface="+mn-lt"/>
                          <a:ea typeface="+mn-ea"/>
                          <a:cs typeface="+mn-cs"/>
                        </a:rPr>
                        <a:t>23%</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3369379235"/>
                  </a:ext>
                </a:extLst>
              </a:tr>
              <a:tr h="370840">
                <a:tc>
                  <a:txBody>
                    <a:bodyPr/>
                    <a:lstStyle/>
                    <a:p>
                      <a:pPr lvl="1"/>
                      <a:r>
                        <a:rPr lang="en-US" sz="2000" dirty="0"/>
                        <a:t>Secondary</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marL="0" algn="ctr" defTabSz="914400" rtl="0" eaLnBrk="1" fontAlgn="ctr" latinLnBrk="0" hangingPunct="1"/>
                      <a:r>
                        <a:rPr lang="en-US" sz="2200" kern="1200" dirty="0">
                          <a:solidFill>
                            <a:schemeClr val="dk1"/>
                          </a:solidFill>
                          <a:latin typeface="+mn-lt"/>
                          <a:ea typeface="+mn-ea"/>
                          <a:cs typeface="+mn-cs"/>
                        </a:rPr>
                        <a:t>56%</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2626804946"/>
                  </a:ext>
                </a:extLst>
              </a:tr>
              <a:tr h="370840">
                <a:tc>
                  <a:txBody>
                    <a:bodyPr/>
                    <a:lstStyle/>
                    <a:p>
                      <a:pPr lvl="1"/>
                      <a:r>
                        <a:rPr lang="en-US" sz="2000" dirty="0"/>
                        <a:t>University/technical college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marL="0" algn="ctr" defTabSz="914400" rtl="0" eaLnBrk="1" fontAlgn="ctr" latinLnBrk="0" hangingPunct="1"/>
                      <a:r>
                        <a:rPr lang="en-US" sz="2200" kern="1200" dirty="0">
                          <a:solidFill>
                            <a:schemeClr val="dk1"/>
                          </a:solidFill>
                          <a:latin typeface="+mn-lt"/>
                          <a:ea typeface="+mn-ea"/>
                          <a:cs typeface="+mn-cs"/>
                        </a:rPr>
                        <a:t>21%</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2022968153"/>
                  </a:ext>
                </a:extLst>
              </a:tr>
              <a:tr h="370840">
                <a:tc>
                  <a:txBody>
                    <a:bodyPr/>
                    <a:lstStyle/>
                    <a:p>
                      <a:r>
                        <a:rPr lang="en-US" sz="2200" b="1" dirty="0"/>
                        <a:t>Occupation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F4E9"/>
                    </a:solidFill>
                  </a:tcPr>
                </a:tc>
                <a:tc>
                  <a:txBody>
                    <a:bodyPr/>
                    <a:lstStyle/>
                    <a:p>
                      <a:endParaRPr lang="en-US" sz="2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BF4E9"/>
                    </a:solidFill>
                  </a:tcPr>
                </a:tc>
                <a:extLst>
                  <a:ext uri="{0D108BD9-81ED-4DB2-BD59-A6C34878D82A}">
                    <a16:rowId xmlns="" xmlns:a16="http://schemas.microsoft.com/office/drawing/2014/main" val="3041913746"/>
                  </a:ext>
                </a:extLst>
              </a:tr>
              <a:tr h="370840">
                <a:tc>
                  <a:txBody>
                    <a:bodyPr/>
                    <a:lstStyle/>
                    <a:p>
                      <a:pPr lvl="1"/>
                      <a:r>
                        <a:rPr lang="en-US" sz="2000" dirty="0"/>
                        <a:t>Unemployed</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F4E9"/>
                    </a:solidFill>
                  </a:tcPr>
                </a:tc>
                <a:tc>
                  <a:txBody>
                    <a:bodyPr/>
                    <a:lstStyle/>
                    <a:p>
                      <a:pPr algn="ctr"/>
                      <a:r>
                        <a:rPr lang="en-US" sz="2200" dirty="0"/>
                        <a:t>39%</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BF4E9"/>
                    </a:solidFill>
                  </a:tcPr>
                </a:tc>
                <a:extLst>
                  <a:ext uri="{0D108BD9-81ED-4DB2-BD59-A6C34878D82A}">
                    <a16:rowId xmlns="" xmlns:a16="http://schemas.microsoft.com/office/drawing/2014/main" val="1724307218"/>
                  </a:ext>
                </a:extLst>
              </a:tr>
              <a:tr h="370840">
                <a:tc>
                  <a:txBody>
                    <a:bodyPr/>
                    <a:lstStyle/>
                    <a:p>
                      <a:pPr lvl="1"/>
                      <a:r>
                        <a:rPr lang="en-US" sz="2000" dirty="0"/>
                        <a:t>Tax/bus driver</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F4E9"/>
                    </a:solidFill>
                  </a:tcPr>
                </a:tc>
                <a:tc>
                  <a:txBody>
                    <a:bodyPr/>
                    <a:lstStyle/>
                    <a:p>
                      <a:pPr algn="ctr"/>
                      <a:r>
                        <a:rPr lang="en-US" sz="2200" dirty="0"/>
                        <a:t>25%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BF4E9"/>
                    </a:solidFill>
                  </a:tcPr>
                </a:tc>
                <a:extLst>
                  <a:ext uri="{0D108BD9-81ED-4DB2-BD59-A6C34878D82A}">
                    <a16:rowId xmlns="" xmlns:a16="http://schemas.microsoft.com/office/drawing/2014/main" val="3558454807"/>
                  </a:ext>
                </a:extLst>
              </a:tr>
              <a:tr h="370840">
                <a:tc>
                  <a:txBody>
                    <a:bodyPr/>
                    <a:lstStyle/>
                    <a:p>
                      <a:pPr lvl="1"/>
                      <a:r>
                        <a:rPr lang="en-US" sz="2000" dirty="0"/>
                        <a:t>Factory/construction worker</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F4E9"/>
                    </a:solidFill>
                  </a:tcPr>
                </a:tc>
                <a:tc>
                  <a:txBody>
                    <a:bodyPr/>
                    <a:lstStyle/>
                    <a:p>
                      <a:pPr algn="ctr"/>
                      <a:r>
                        <a:rPr lang="en-US" sz="2200" dirty="0"/>
                        <a:t>  8%</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BF4E9"/>
                    </a:solidFill>
                  </a:tcPr>
                </a:tc>
                <a:extLst>
                  <a:ext uri="{0D108BD9-81ED-4DB2-BD59-A6C34878D82A}">
                    <a16:rowId xmlns="" xmlns:a16="http://schemas.microsoft.com/office/drawing/2014/main" val="2958712757"/>
                  </a:ext>
                </a:extLst>
              </a:tr>
              <a:tr h="0">
                <a:tc>
                  <a:txBody>
                    <a:bodyPr/>
                    <a:lstStyle/>
                    <a:p>
                      <a:pPr lvl="1"/>
                      <a:r>
                        <a:rPr lang="en-US" sz="2000" dirty="0"/>
                        <a:t>Service industry</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BF4E9"/>
                    </a:solidFill>
                  </a:tcPr>
                </a:tc>
                <a:tc>
                  <a:txBody>
                    <a:bodyPr/>
                    <a:lstStyle/>
                    <a:p>
                      <a:pPr algn="ctr"/>
                      <a:r>
                        <a:rPr lang="en-US" sz="2200" dirty="0"/>
                        <a:t>  7%</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BF4E9"/>
                    </a:solidFill>
                  </a:tcPr>
                </a:tc>
                <a:extLst>
                  <a:ext uri="{0D108BD9-81ED-4DB2-BD59-A6C34878D82A}">
                    <a16:rowId xmlns="" xmlns:a16="http://schemas.microsoft.com/office/drawing/2014/main" val="530442029"/>
                  </a:ext>
                </a:extLst>
              </a:tr>
              <a:tr h="0">
                <a:tc>
                  <a:txBody>
                    <a:bodyPr/>
                    <a:lstStyle/>
                    <a:p>
                      <a:pPr lvl="1"/>
                      <a:r>
                        <a:rPr lang="en-US" sz="2000" dirty="0"/>
                        <a:t>Other</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4E9"/>
                    </a:solidFill>
                  </a:tcPr>
                </a:tc>
                <a:tc>
                  <a:txBody>
                    <a:bodyPr/>
                    <a:lstStyle/>
                    <a:p>
                      <a:pPr algn="ctr"/>
                      <a:r>
                        <a:rPr lang="en-US" sz="2200" dirty="0"/>
                        <a:t>11%</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4E9"/>
                    </a:solidFill>
                  </a:tcPr>
                </a:tc>
                <a:extLst>
                  <a:ext uri="{0D108BD9-81ED-4DB2-BD59-A6C34878D82A}">
                    <a16:rowId xmlns="" xmlns:a16="http://schemas.microsoft.com/office/drawing/2014/main" val="395321625"/>
                  </a:ext>
                </a:extLst>
              </a:tr>
            </a:tbl>
          </a:graphicData>
        </a:graphic>
      </p:graphicFrame>
    </p:spTree>
    <p:extLst>
      <p:ext uri="{BB962C8B-B14F-4D97-AF65-F5344CB8AC3E}">
        <p14:creationId xmlns:p14="http://schemas.microsoft.com/office/powerpoint/2010/main" val="224431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4552FAD-C6EE-4DD4-8F46-4AF19CCBF9C9}"/>
              </a:ext>
            </a:extLst>
          </p:cNvPr>
          <p:cNvSpPr>
            <a:spLocks noGrp="1"/>
          </p:cNvSpPr>
          <p:nvPr>
            <p:ph type="title"/>
          </p:nvPr>
        </p:nvSpPr>
        <p:spPr>
          <a:xfrm>
            <a:off x="431800" y="266700"/>
            <a:ext cx="6654800" cy="571495"/>
          </a:xfrm>
        </p:spPr>
        <p:txBody>
          <a:bodyPr/>
          <a:lstStyle/>
          <a:p>
            <a:r>
              <a:rPr lang="en-US" sz="3200" dirty="0"/>
              <a:t>What are men’s relationships like?</a:t>
            </a:r>
          </a:p>
        </p:txBody>
      </p:sp>
      <p:graphicFrame>
        <p:nvGraphicFramePr>
          <p:cNvPr id="4" name="Content Placeholder 3">
            <a:extLst>
              <a:ext uri="{FF2B5EF4-FFF2-40B4-BE49-F238E27FC236}">
                <a16:creationId xmlns="" xmlns:a16="http://schemas.microsoft.com/office/drawing/2014/main" id="{F0AC6817-46C6-4DF4-BB93-DAF976FE374F}"/>
              </a:ext>
            </a:extLst>
          </p:cNvPr>
          <p:cNvGraphicFramePr>
            <a:graphicFrameLocks noGrp="1"/>
          </p:cNvGraphicFramePr>
          <p:nvPr>
            <p:ph idx="1"/>
            <p:extLst>
              <p:ext uri="{D42A27DB-BD31-4B8C-83A1-F6EECF244321}">
                <p14:modId xmlns:p14="http://schemas.microsoft.com/office/powerpoint/2010/main" val="2883919190"/>
              </p:ext>
            </p:extLst>
          </p:nvPr>
        </p:nvGraphicFramePr>
        <p:xfrm>
          <a:off x="457200" y="1143000"/>
          <a:ext cx="8458200" cy="4876800"/>
        </p:xfrm>
        <a:graphic>
          <a:graphicData uri="http://schemas.openxmlformats.org/drawingml/2006/table">
            <a:tbl>
              <a:tblPr firstRow="1" bandRow="1">
                <a:tableStyleId>{5C22544A-7EE6-4342-B048-85BDC9FD1C3A}</a:tableStyleId>
              </a:tblPr>
              <a:tblGrid>
                <a:gridCol w="6380746">
                  <a:extLst>
                    <a:ext uri="{9D8B030D-6E8A-4147-A177-3AD203B41FA5}">
                      <a16:colId xmlns="" xmlns:a16="http://schemas.microsoft.com/office/drawing/2014/main" val="2679011494"/>
                    </a:ext>
                  </a:extLst>
                </a:gridCol>
                <a:gridCol w="2077454">
                  <a:extLst>
                    <a:ext uri="{9D8B030D-6E8A-4147-A177-3AD203B41FA5}">
                      <a16:colId xmlns="" xmlns:a16="http://schemas.microsoft.com/office/drawing/2014/main" val="1230085492"/>
                    </a:ext>
                  </a:extLst>
                </a:gridCol>
              </a:tblGrid>
              <a:tr h="478639">
                <a:tc>
                  <a:txBody>
                    <a:bodyPr/>
                    <a:lstStyle/>
                    <a:p>
                      <a:endParaRPr lang="en-US" sz="22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pPr algn="ctr"/>
                      <a:r>
                        <a:rPr lang="en-US" sz="2200" dirty="0"/>
                        <a:t>N=962</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extLst>
                  <a:ext uri="{0D108BD9-81ED-4DB2-BD59-A6C34878D82A}">
                    <a16:rowId xmlns="" xmlns:a16="http://schemas.microsoft.com/office/drawing/2014/main" val="3918419122"/>
                  </a:ext>
                </a:extLst>
              </a:tr>
              <a:tr h="588161">
                <a:tc>
                  <a:txBody>
                    <a:bodyPr/>
                    <a:lstStyle/>
                    <a:p>
                      <a:r>
                        <a:rPr lang="en-US" sz="2200" b="1" dirty="0"/>
                        <a:t>Number of sexual partners (in the last year)</a:t>
                      </a: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D4E8D0"/>
                    </a:solidFill>
                  </a:tcPr>
                </a:tc>
                <a:tc>
                  <a:txBody>
                    <a:bodyPr/>
                    <a:lstStyle/>
                    <a:p>
                      <a:pPr algn="ctr"/>
                      <a:endParaRPr lang="en-US" sz="2200"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4141400596"/>
                  </a:ext>
                </a:extLst>
              </a:tr>
              <a:tr h="392883">
                <a:tc>
                  <a:txBody>
                    <a:bodyPr/>
                    <a:lstStyle/>
                    <a:p>
                      <a:pPr marL="457200" lvl="1" algn="l" defTabSz="914400" rtl="0" eaLnBrk="1" fontAlgn="ctr" latinLnBrk="0" hangingPunct="1"/>
                      <a:r>
                        <a:rPr lang="en-US" sz="2200" kern="1200" dirty="0">
                          <a:solidFill>
                            <a:schemeClr val="dk1"/>
                          </a:solidFill>
                          <a:latin typeface="+mn-lt"/>
                          <a:ea typeface="+mn-ea"/>
                          <a:cs typeface="+mn-cs"/>
                        </a:rPr>
                        <a:t>   0-1</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marL="0" algn="ctr" defTabSz="914400" rtl="0" eaLnBrk="1" fontAlgn="ctr" latinLnBrk="0" hangingPunct="1"/>
                      <a:r>
                        <a:rPr lang="en-US" sz="2200" kern="1200" dirty="0">
                          <a:solidFill>
                            <a:schemeClr val="dk1"/>
                          </a:solidFill>
                          <a:latin typeface="+mn-lt"/>
                          <a:ea typeface="+mn-ea"/>
                          <a:cs typeface="+mn-cs"/>
                        </a:rPr>
                        <a:t>29%</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3369379235"/>
                  </a:ext>
                </a:extLst>
              </a:tr>
              <a:tr h="392883">
                <a:tc>
                  <a:txBody>
                    <a:bodyPr/>
                    <a:lstStyle/>
                    <a:p>
                      <a:pPr marL="457200" lvl="1" algn="l" defTabSz="914400" rtl="0" eaLnBrk="1" fontAlgn="ctr" latinLnBrk="0" hangingPunct="1"/>
                      <a:r>
                        <a:rPr lang="en-US" sz="2200" kern="1200" dirty="0">
                          <a:solidFill>
                            <a:schemeClr val="dk1"/>
                          </a:solidFill>
                          <a:latin typeface="+mn-lt"/>
                          <a:ea typeface="+mn-ea"/>
                          <a:cs typeface="+mn-cs"/>
                        </a:rPr>
                        <a:t>   2-4</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marL="0" algn="ctr" defTabSz="914400" rtl="0" eaLnBrk="1" fontAlgn="ctr" latinLnBrk="0" hangingPunct="1"/>
                      <a:r>
                        <a:rPr lang="en-US" sz="2200" kern="1200" dirty="0">
                          <a:solidFill>
                            <a:schemeClr val="dk1"/>
                          </a:solidFill>
                          <a:latin typeface="+mn-lt"/>
                          <a:ea typeface="+mn-ea"/>
                          <a:cs typeface="+mn-cs"/>
                        </a:rPr>
                        <a:t>47%</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2626804946"/>
                  </a:ext>
                </a:extLst>
              </a:tr>
              <a:tr h="392883">
                <a:tc>
                  <a:txBody>
                    <a:bodyPr/>
                    <a:lstStyle/>
                    <a:p>
                      <a:pPr marL="457200" lvl="1" algn="l" defTabSz="914400" rtl="0" eaLnBrk="1" fontAlgn="ctr" latinLnBrk="0" hangingPunct="1"/>
                      <a:r>
                        <a:rPr lang="en-US" sz="2200" kern="1200" dirty="0">
                          <a:solidFill>
                            <a:schemeClr val="dk1"/>
                          </a:solidFill>
                          <a:latin typeface="+mn-lt"/>
                          <a:ea typeface="+mn-ea"/>
                          <a:cs typeface="+mn-cs"/>
                        </a:rPr>
                        <a:t>   5+</a:t>
                      </a:r>
                    </a:p>
                  </a:txBody>
                  <a:tcPr marL="9525" marR="9525" marT="9525"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marL="0" algn="ctr" defTabSz="914400" rtl="0" eaLnBrk="1" fontAlgn="ctr" latinLnBrk="0" hangingPunct="1"/>
                      <a:r>
                        <a:rPr lang="en-US" sz="2200" kern="1200" dirty="0">
                          <a:solidFill>
                            <a:schemeClr val="dk1"/>
                          </a:solidFill>
                          <a:latin typeface="+mn-lt"/>
                          <a:ea typeface="+mn-ea"/>
                          <a:cs typeface="+mn-cs"/>
                        </a:rPr>
                        <a:t>24%</a:t>
                      </a:r>
                    </a:p>
                  </a:txBody>
                  <a:tcPr marL="9525" marR="9525" marT="9525"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2022968153"/>
                  </a:ext>
                </a:extLst>
              </a:tr>
              <a:tr h="607273">
                <a:tc>
                  <a:txBody>
                    <a:bodyPr/>
                    <a:lstStyle/>
                    <a:p>
                      <a:r>
                        <a:rPr lang="en-US" sz="2200" b="1" dirty="0"/>
                        <a:t>Transactional relationships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algn="ctr"/>
                      <a:endParaRPr lang="en-US" sz="22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2228340569"/>
                  </a:ext>
                </a:extLst>
              </a:tr>
              <a:tr h="478639">
                <a:tc>
                  <a:txBody>
                    <a:bodyPr/>
                    <a:lstStyle/>
                    <a:p>
                      <a:pPr lvl="1"/>
                      <a:r>
                        <a:rPr lang="en-US" sz="2200" dirty="0"/>
                        <a:t>None</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algn="ctr"/>
                      <a:r>
                        <a:rPr lang="en-US" sz="2200" dirty="0"/>
                        <a:t>44%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1724307218"/>
                  </a:ext>
                </a:extLst>
              </a:tr>
              <a:tr h="478639">
                <a:tc>
                  <a:txBody>
                    <a:bodyPr/>
                    <a:lstStyle/>
                    <a:p>
                      <a:pPr lvl="1"/>
                      <a:r>
                        <a:rPr lang="en-US" sz="2200" dirty="0" smtClean="0"/>
                        <a:t>Low-end </a:t>
                      </a:r>
                      <a:r>
                        <a:rPr lang="en-US" sz="2200" dirty="0"/>
                        <a:t>(e.g., paying</a:t>
                      </a:r>
                      <a:r>
                        <a:rPr lang="en-US" sz="2200" baseline="0" dirty="0"/>
                        <a:t> for partner’s meal)</a:t>
                      </a:r>
                      <a:endParaRPr lang="en-US" sz="22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algn="ctr"/>
                      <a:r>
                        <a:rPr lang="en-US" sz="2200" dirty="0"/>
                        <a:t>44%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3558454807"/>
                  </a:ext>
                </a:extLst>
              </a:tr>
              <a:tr h="478639">
                <a:tc>
                  <a:txBody>
                    <a:bodyPr/>
                    <a:lstStyle/>
                    <a:p>
                      <a:pPr lvl="1"/>
                      <a:r>
                        <a:rPr lang="en-US" sz="2200" dirty="0" smtClean="0"/>
                        <a:t>High-end </a:t>
                      </a:r>
                      <a:r>
                        <a:rPr lang="en-US" sz="2200" dirty="0"/>
                        <a:t>(e.g., paying for partner’s rent)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4E8D0"/>
                    </a:solidFill>
                  </a:tcPr>
                </a:tc>
                <a:tc>
                  <a:txBody>
                    <a:bodyPr/>
                    <a:lstStyle/>
                    <a:p>
                      <a:pPr algn="ctr"/>
                      <a:r>
                        <a:rPr lang="en-US" sz="2200" dirty="0"/>
                        <a:t>12%</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4E8D0"/>
                    </a:solidFill>
                  </a:tcPr>
                </a:tc>
                <a:extLst>
                  <a:ext uri="{0D108BD9-81ED-4DB2-BD59-A6C34878D82A}">
                    <a16:rowId xmlns="" xmlns:a16="http://schemas.microsoft.com/office/drawing/2014/main" val="2958712757"/>
                  </a:ext>
                </a:extLst>
              </a:tr>
              <a:tr h="588161">
                <a:tc>
                  <a:txBody>
                    <a:bodyPr/>
                    <a:lstStyle/>
                    <a:p>
                      <a:r>
                        <a:rPr lang="en-US" sz="2200" b="1" dirty="0"/>
                        <a:t>Endorsement</a:t>
                      </a:r>
                      <a:r>
                        <a:rPr lang="en-US" sz="2200" b="1" baseline="0" dirty="0"/>
                        <a:t> of h</a:t>
                      </a:r>
                      <a:r>
                        <a:rPr lang="en-US" sz="2200" b="1" dirty="0"/>
                        <a:t>ighly</a:t>
                      </a:r>
                      <a:r>
                        <a:rPr lang="en-US" sz="2200" b="1" baseline="0" dirty="0"/>
                        <a:t> i</a:t>
                      </a:r>
                      <a:r>
                        <a:rPr lang="en-US" sz="2200" b="1" dirty="0"/>
                        <a:t>nequitable gender norms</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t>25%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6776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C0A6E3-1689-4BD8-A716-A09A8A3DA4E6}"/>
              </a:ext>
            </a:extLst>
          </p:cNvPr>
          <p:cNvSpPr>
            <a:spLocks noGrp="1"/>
          </p:cNvSpPr>
          <p:nvPr>
            <p:ph type="title"/>
          </p:nvPr>
        </p:nvSpPr>
        <p:spPr/>
        <p:txBody>
          <a:bodyPr/>
          <a:lstStyle/>
          <a:p>
            <a:r>
              <a:rPr lang="en-US" dirty="0"/>
              <a:t>HIV risk profiles </a:t>
            </a:r>
          </a:p>
        </p:txBody>
      </p:sp>
      <p:grpSp>
        <p:nvGrpSpPr>
          <p:cNvPr id="37" name="Group 36">
            <a:extLst>
              <a:ext uri="{FF2B5EF4-FFF2-40B4-BE49-F238E27FC236}">
                <a16:creationId xmlns="" xmlns:a16="http://schemas.microsoft.com/office/drawing/2014/main" id="{1A2905F6-B6DF-4A0F-A449-A680BC0BF8EA}"/>
              </a:ext>
            </a:extLst>
          </p:cNvPr>
          <p:cNvGrpSpPr/>
          <p:nvPr/>
        </p:nvGrpSpPr>
        <p:grpSpPr>
          <a:xfrm>
            <a:off x="4919134" y="1834071"/>
            <a:ext cx="2460095" cy="1747329"/>
            <a:chOff x="4919134" y="1834071"/>
            <a:chExt cx="2460095" cy="1747329"/>
          </a:xfrm>
          <a:noFill/>
        </p:grpSpPr>
        <p:sp>
          <p:nvSpPr>
            <p:cNvPr id="38" name="Rectangle 37">
              <a:extLst>
                <a:ext uri="{FF2B5EF4-FFF2-40B4-BE49-F238E27FC236}">
                  <a16:creationId xmlns="" xmlns:a16="http://schemas.microsoft.com/office/drawing/2014/main" id="{17FBCEF9-5C5D-4CAC-879B-D177269FFC4A}"/>
                </a:ext>
              </a:extLst>
            </p:cNvPr>
            <p:cNvSpPr/>
            <p:nvPr/>
          </p:nvSpPr>
          <p:spPr>
            <a:xfrm>
              <a:off x="4919134" y="1834071"/>
              <a:ext cx="2460095" cy="174732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105400" y="1981200"/>
              <a:ext cx="2115988" cy="1384995"/>
            </a:xfrm>
            <a:prstGeom prst="rect">
              <a:avLst/>
            </a:prstGeom>
            <a:grpFill/>
          </p:spPr>
          <p:txBody>
            <a:bodyPr wrap="square" rtlCol="0" anchor="b">
              <a:spAutoFit/>
            </a:bodyPr>
            <a:lstStyle/>
            <a:p>
              <a:pPr algn="r"/>
              <a:r>
                <a:rPr lang="en-US" dirty="0">
                  <a:solidFill>
                    <a:srgbClr val="6CC04A"/>
                  </a:solidFill>
                </a:rPr>
                <a:t>OLDER </a:t>
              </a:r>
            </a:p>
            <a:p>
              <a:pPr algn="r"/>
              <a:r>
                <a:rPr lang="en-US" dirty="0">
                  <a:solidFill>
                    <a:srgbClr val="6CC04A"/>
                  </a:solidFill>
                </a:rPr>
                <a:t>LOW </a:t>
              </a:r>
            </a:p>
            <a:p>
              <a:pPr algn="r"/>
              <a:r>
                <a:rPr lang="en-US" dirty="0">
                  <a:solidFill>
                    <a:srgbClr val="6CC04A"/>
                  </a:solidFill>
                </a:rPr>
                <a:t>RISK</a:t>
              </a:r>
            </a:p>
            <a:p>
              <a:pPr algn="r"/>
              <a:r>
                <a:rPr lang="en-US" dirty="0">
                  <a:solidFill>
                    <a:srgbClr val="003A5D"/>
                  </a:solidFill>
                </a:rPr>
                <a:t>20% </a:t>
              </a:r>
            </a:p>
            <a:p>
              <a:pPr algn="r"/>
              <a:r>
                <a:rPr lang="en-US" sz="1200" dirty="0">
                  <a:solidFill>
                    <a:srgbClr val="003A5D"/>
                  </a:solidFill>
                </a:rPr>
                <a:t>of sample</a:t>
              </a:r>
            </a:p>
          </p:txBody>
        </p:sp>
        <p:pic>
          <p:nvPicPr>
            <p:cNvPr id="40" name="Picture 39"/>
            <p:cNvPicPr>
              <a:picLocks noChangeAspect="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105400" y="1985479"/>
              <a:ext cx="1144684" cy="1528213"/>
            </a:xfrm>
            <a:prstGeom prst="rect">
              <a:avLst/>
            </a:prstGeom>
            <a:grpFill/>
          </p:spPr>
        </p:pic>
      </p:grpSp>
      <p:grpSp>
        <p:nvGrpSpPr>
          <p:cNvPr id="41" name="Group 40">
            <a:extLst>
              <a:ext uri="{FF2B5EF4-FFF2-40B4-BE49-F238E27FC236}">
                <a16:creationId xmlns="" xmlns:a16="http://schemas.microsoft.com/office/drawing/2014/main" id="{076B0A2D-2190-4060-8A9A-88E1BC7C58D1}"/>
              </a:ext>
            </a:extLst>
          </p:cNvPr>
          <p:cNvGrpSpPr/>
          <p:nvPr/>
        </p:nvGrpSpPr>
        <p:grpSpPr>
          <a:xfrm>
            <a:off x="1502304" y="1834071"/>
            <a:ext cx="2460095" cy="1747329"/>
            <a:chOff x="1502304" y="1834071"/>
            <a:chExt cx="2460095" cy="1747329"/>
          </a:xfrm>
          <a:noFill/>
        </p:grpSpPr>
        <p:sp>
          <p:nvSpPr>
            <p:cNvPr id="42" name="Rectangle 41">
              <a:extLst>
                <a:ext uri="{FF2B5EF4-FFF2-40B4-BE49-F238E27FC236}">
                  <a16:creationId xmlns="" xmlns:a16="http://schemas.microsoft.com/office/drawing/2014/main" id="{A0490C14-96D5-4496-87CE-9BD0789BE28E}"/>
                </a:ext>
              </a:extLst>
            </p:cNvPr>
            <p:cNvSpPr/>
            <p:nvPr/>
          </p:nvSpPr>
          <p:spPr>
            <a:xfrm>
              <a:off x="1502304" y="1834071"/>
              <a:ext cx="2460095" cy="174732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 xmlns:a16="http://schemas.microsoft.com/office/drawing/2014/main" id="{3C3866FB-7791-4606-A86F-9661EC790328}"/>
                </a:ext>
              </a:extLst>
            </p:cNvPr>
            <p:cNvGrpSpPr/>
            <p:nvPr/>
          </p:nvGrpSpPr>
          <p:grpSpPr>
            <a:xfrm>
              <a:off x="1700460" y="1932519"/>
              <a:ext cx="2033340" cy="1496481"/>
              <a:chOff x="1936716" y="1343085"/>
              <a:chExt cx="1739414" cy="1280160"/>
            </a:xfrm>
            <a:grpFill/>
          </p:grpSpPr>
          <p:sp>
            <p:nvSpPr>
              <p:cNvPr id="44" name="TextBox 43"/>
              <p:cNvSpPr txBox="1"/>
              <p:nvPr/>
            </p:nvSpPr>
            <p:spPr>
              <a:xfrm>
                <a:off x="2030210" y="1385038"/>
                <a:ext cx="1645920" cy="1184790"/>
              </a:xfrm>
              <a:prstGeom prst="rect">
                <a:avLst/>
              </a:prstGeom>
              <a:grpFill/>
            </p:spPr>
            <p:txBody>
              <a:bodyPr wrap="square" rtlCol="0">
                <a:spAutoFit/>
              </a:bodyPr>
              <a:lstStyle/>
              <a:p>
                <a:pPr algn="r"/>
                <a:r>
                  <a:rPr lang="en-US" dirty="0">
                    <a:solidFill>
                      <a:srgbClr val="E1851F"/>
                    </a:solidFill>
                  </a:rPr>
                  <a:t>YOUNGER </a:t>
                </a:r>
              </a:p>
              <a:p>
                <a:pPr algn="r"/>
                <a:r>
                  <a:rPr lang="en-US" dirty="0">
                    <a:solidFill>
                      <a:srgbClr val="E1851F"/>
                    </a:solidFill>
                  </a:rPr>
                  <a:t>MODERATE </a:t>
                </a:r>
              </a:p>
              <a:p>
                <a:pPr algn="r"/>
                <a:r>
                  <a:rPr lang="en-US" dirty="0">
                    <a:solidFill>
                      <a:srgbClr val="E1851F"/>
                    </a:solidFill>
                  </a:rPr>
                  <a:t>RISK</a:t>
                </a:r>
              </a:p>
              <a:p>
                <a:pPr algn="r"/>
                <a:r>
                  <a:rPr lang="en-US" dirty="0">
                    <a:solidFill>
                      <a:srgbClr val="003A5D"/>
                    </a:solidFill>
                  </a:rPr>
                  <a:t>36% </a:t>
                </a:r>
              </a:p>
              <a:p>
                <a:pPr algn="r"/>
                <a:r>
                  <a:rPr lang="en-US" sz="1200" dirty="0">
                    <a:solidFill>
                      <a:srgbClr val="003A5D"/>
                    </a:solidFill>
                  </a:rPr>
                  <a:t>of sample</a:t>
                </a:r>
                <a:endParaRPr lang="en-US" sz="1600" dirty="0">
                  <a:solidFill>
                    <a:srgbClr val="003A5D"/>
                  </a:solidFill>
                </a:endParaRPr>
              </a:p>
            </p:txBody>
          </p:sp>
          <p:pic>
            <p:nvPicPr>
              <p:cNvPr id="45" name="Picture 44"/>
              <p:cNvPicPr>
                <a:picLocks noChangeAspect="1"/>
              </p:cNvPicPr>
              <p:nvPr/>
            </p:nvPicPr>
            <p:blipFill>
              <a:blip r:embed="rId4" cstate="screen">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36716" y="1343085"/>
                <a:ext cx="501684" cy="1280160"/>
              </a:xfrm>
              <a:prstGeom prst="rect">
                <a:avLst/>
              </a:prstGeom>
              <a:grpFill/>
            </p:spPr>
          </p:pic>
        </p:grpSp>
      </p:grpSp>
      <p:grpSp>
        <p:nvGrpSpPr>
          <p:cNvPr id="46" name="Group 45">
            <a:extLst>
              <a:ext uri="{FF2B5EF4-FFF2-40B4-BE49-F238E27FC236}">
                <a16:creationId xmlns="" xmlns:a16="http://schemas.microsoft.com/office/drawing/2014/main" id="{1555B0CD-0B80-4137-AC39-75DCB00699C3}"/>
              </a:ext>
            </a:extLst>
          </p:cNvPr>
          <p:cNvGrpSpPr/>
          <p:nvPr/>
        </p:nvGrpSpPr>
        <p:grpSpPr>
          <a:xfrm>
            <a:off x="4919134" y="4313159"/>
            <a:ext cx="2460095" cy="1747329"/>
            <a:chOff x="4919134" y="4313159"/>
            <a:chExt cx="2460095" cy="1747329"/>
          </a:xfrm>
        </p:grpSpPr>
        <p:sp>
          <p:nvSpPr>
            <p:cNvPr id="47" name="Rectangle 46">
              <a:extLst>
                <a:ext uri="{FF2B5EF4-FFF2-40B4-BE49-F238E27FC236}">
                  <a16:creationId xmlns="" xmlns:a16="http://schemas.microsoft.com/office/drawing/2014/main" id="{08B67F5E-5632-4F7D-BEC2-4B2CF89051C9}"/>
                </a:ext>
              </a:extLst>
            </p:cNvPr>
            <p:cNvSpPr/>
            <p:nvPr/>
          </p:nvSpPr>
          <p:spPr>
            <a:xfrm>
              <a:off x="4919134" y="4313159"/>
              <a:ext cx="2460095" cy="1747329"/>
            </a:xfrm>
            <a:prstGeom prst="rect">
              <a:avLst/>
            </a:prstGeom>
            <a:solidFill>
              <a:srgbClr val="FF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 xmlns:a16="http://schemas.microsoft.com/office/drawing/2014/main" id="{D2A61EB0-4493-4C48-AE05-F4E60DDE1C6F}"/>
                </a:ext>
              </a:extLst>
            </p:cNvPr>
            <p:cNvGrpSpPr/>
            <p:nvPr/>
          </p:nvGrpSpPr>
          <p:grpSpPr>
            <a:xfrm>
              <a:off x="5226195" y="4417796"/>
              <a:ext cx="2012805" cy="1463040"/>
              <a:chOff x="6984556" y="1343085"/>
              <a:chExt cx="1645920" cy="1196364"/>
            </a:xfrm>
          </p:grpSpPr>
          <p:sp>
            <p:nvSpPr>
              <p:cNvPr id="49" name="TextBox 48"/>
              <p:cNvSpPr txBox="1"/>
              <p:nvPr/>
            </p:nvSpPr>
            <p:spPr>
              <a:xfrm>
                <a:off x="6984556" y="1406844"/>
                <a:ext cx="1645920" cy="1132545"/>
              </a:xfrm>
              <a:prstGeom prst="rect">
                <a:avLst/>
              </a:prstGeom>
              <a:noFill/>
            </p:spPr>
            <p:txBody>
              <a:bodyPr wrap="square" rtlCol="0" anchor="b">
                <a:spAutoFit/>
              </a:bodyPr>
              <a:lstStyle/>
              <a:p>
                <a:pPr algn="r"/>
                <a:r>
                  <a:rPr lang="en-US" dirty="0">
                    <a:solidFill>
                      <a:srgbClr val="C00000"/>
                    </a:solidFill>
                  </a:rPr>
                  <a:t>OLDER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20% </a:t>
                </a:r>
              </a:p>
              <a:p>
                <a:pPr algn="r"/>
                <a:r>
                  <a:rPr lang="en-US" sz="1200" dirty="0">
                    <a:solidFill>
                      <a:srgbClr val="003A5D"/>
                    </a:solidFill>
                  </a:rPr>
                  <a:t>of sample</a:t>
                </a:r>
              </a:p>
            </p:txBody>
          </p:sp>
          <p:pic>
            <p:nvPicPr>
              <p:cNvPr id="50" name="Graphic 13">
                <a:extLst>
                  <a:ext uri="{FF2B5EF4-FFF2-40B4-BE49-F238E27FC236}">
                    <a16:creationId xmlns="" xmlns:a16="http://schemas.microsoft.com/office/drawing/2014/main" id="{B798B3F1-16A6-464A-8521-E651533AFB4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010401" y="1343085"/>
                <a:ext cx="495638" cy="1196364"/>
              </a:xfrm>
              <a:prstGeom prst="rect">
                <a:avLst/>
              </a:prstGeom>
            </p:spPr>
          </p:pic>
        </p:grpSp>
      </p:grpSp>
      <p:grpSp>
        <p:nvGrpSpPr>
          <p:cNvPr id="51" name="Group 50">
            <a:extLst>
              <a:ext uri="{FF2B5EF4-FFF2-40B4-BE49-F238E27FC236}">
                <a16:creationId xmlns="" xmlns:a16="http://schemas.microsoft.com/office/drawing/2014/main" id="{1D61CE9E-3230-4C7A-8E13-E171116EA572}"/>
              </a:ext>
            </a:extLst>
          </p:cNvPr>
          <p:cNvGrpSpPr/>
          <p:nvPr/>
        </p:nvGrpSpPr>
        <p:grpSpPr>
          <a:xfrm>
            <a:off x="1502304" y="4313159"/>
            <a:ext cx="2460095" cy="1747329"/>
            <a:chOff x="1502304" y="4313159"/>
            <a:chExt cx="2460095" cy="1747329"/>
          </a:xfrm>
        </p:grpSpPr>
        <p:sp>
          <p:nvSpPr>
            <p:cNvPr id="52" name="Rectangle 51">
              <a:extLst>
                <a:ext uri="{FF2B5EF4-FFF2-40B4-BE49-F238E27FC236}">
                  <a16:creationId xmlns="" xmlns:a16="http://schemas.microsoft.com/office/drawing/2014/main" id="{76335E6C-8CB4-4528-864B-20C810DCECF2}"/>
                </a:ext>
              </a:extLst>
            </p:cNvPr>
            <p:cNvSpPr/>
            <p:nvPr/>
          </p:nvSpPr>
          <p:spPr>
            <a:xfrm>
              <a:off x="1502304" y="4313159"/>
              <a:ext cx="2460095" cy="1747329"/>
            </a:xfrm>
            <a:prstGeom prst="rect">
              <a:avLst/>
            </a:prstGeom>
            <a:solidFill>
              <a:srgbClr val="FF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 xmlns:a16="http://schemas.microsoft.com/office/drawing/2014/main" id="{146BFFA6-4234-4E0E-B89D-8C78F1C1CB08}"/>
                </a:ext>
              </a:extLst>
            </p:cNvPr>
            <p:cNvGrpSpPr/>
            <p:nvPr/>
          </p:nvGrpSpPr>
          <p:grpSpPr>
            <a:xfrm>
              <a:off x="1640458" y="4388120"/>
              <a:ext cx="2133946" cy="1560855"/>
              <a:chOff x="3764280" y="1340337"/>
              <a:chExt cx="1645920" cy="1276350"/>
            </a:xfrm>
          </p:grpSpPr>
          <p:sp>
            <p:nvSpPr>
              <p:cNvPr id="55" name="TextBox 54"/>
              <p:cNvSpPr txBox="1"/>
              <p:nvPr/>
            </p:nvSpPr>
            <p:spPr>
              <a:xfrm>
                <a:off x="3764280" y="1387045"/>
                <a:ext cx="1645920" cy="1132545"/>
              </a:xfrm>
              <a:prstGeom prst="rect">
                <a:avLst/>
              </a:prstGeom>
              <a:noFill/>
            </p:spPr>
            <p:txBody>
              <a:bodyPr wrap="square" rtlCol="0" anchor="b">
                <a:spAutoFit/>
              </a:bodyPr>
              <a:lstStyle/>
              <a:p>
                <a:pPr algn="r"/>
                <a:r>
                  <a:rPr lang="en-US" dirty="0">
                    <a:solidFill>
                      <a:srgbClr val="C00000"/>
                    </a:solidFill>
                  </a:rPr>
                  <a:t>YOUNGER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24% </a:t>
                </a:r>
              </a:p>
              <a:p>
                <a:pPr algn="r"/>
                <a:r>
                  <a:rPr lang="en-US" sz="1200" dirty="0">
                    <a:solidFill>
                      <a:srgbClr val="003A5D"/>
                    </a:solidFill>
                  </a:rPr>
                  <a:t>of sample</a:t>
                </a:r>
              </a:p>
            </p:txBody>
          </p:sp>
          <p:pic>
            <p:nvPicPr>
              <p:cNvPr id="56" name="Picture 55">
                <a:extLst>
                  <a:ext uri="{FF2B5EF4-FFF2-40B4-BE49-F238E27FC236}">
                    <a16:creationId xmlns="" xmlns:a16="http://schemas.microsoft.com/office/drawing/2014/main" id="{784311CB-68BF-4711-90FD-B95A487B75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16680" y="1340337"/>
                <a:ext cx="552450" cy="1276350"/>
              </a:xfrm>
              <a:custGeom>
                <a:avLst/>
                <a:gdLst>
                  <a:gd name="connsiteX0" fmla="*/ 0 w 552450"/>
                  <a:gd name="connsiteY0" fmla="*/ 0 h 1276350"/>
                  <a:gd name="connsiteX1" fmla="*/ 560070 w 552450"/>
                  <a:gd name="connsiteY1" fmla="*/ 0 h 1276350"/>
                  <a:gd name="connsiteX2" fmla="*/ 560070 w 552450"/>
                  <a:gd name="connsiteY2" fmla="*/ 1280160 h 1276350"/>
                  <a:gd name="connsiteX3" fmla="*/ 0 w 552450"/>
                  <a:gd name="connsiteY3" fmla="*/ 1280160 h 1276350"/>
                </a:gdLst>
                <a:ahLst/>
                <a:cxnLst>
                  <a:cxn ang="0">
                    <a:pos x="connsiteX0" y="connsiteY0"/>
                  </a:cxn>
                  <a:cxn ang="0">
                    <a:pos x="connsiteX1" y="connsiteY1"/>
                  </a:cxn>
                  <a:cxn ang="0">
                    <a:pos x="connsiteX2" y="connsiteY2"/>
                  </a:cxn>
                  <a:cxn ang="0">
                    <a:pos x="connsiteX3" y="connsiteY3"/>
                  </a:cxn>
                </a:cxnLst>
                <a:rect l="l" t="t" r="r" b="b"/>
                <a:pathLst>
                  <a:path w="552450" h="1276350">
                    <a:moveTo>
                      <a:pt x="0" y="0"/>
                    </a:moveTo>
                    <a:lnTo>
                      <a:pt x="560070" y="0"/>
                    </a:lnTo>
                    <a:lnTo>
                      <a:pt x="560070" y="1280160"/>
                    </a:lnTo>
                    <a:lnTo>
                      <a:pt x="0" y="1280160"/>
                    </a:lnTo>
                    <a:close/>
                  </a:path>
                </a:pathLst>
              </a:custGeom>
              <a:ln/>
            </p:spPr>
          </p:pic>
        </p:grpSp>
        <p:sp>
          <p:nvSpPr>
            <p:cNvPr id="54" name="Rectangle 53">
              <a:extLst>
                <a:ext uri="{FF2B5EF4-FFF2-40B4-BE49-F238E27FC236}">
                  <a16:creationId xmlns="" xmlns:a16="http://schemas.microsoft.com/office/drawing/2014/main" id="{614CED87-3004-4CA1-B976-14E028628651}"/>
                </a:ext>
              </a:extLst>
            </p:cNvPr>
            <p:cNvSpPr/>
            <p:nvPr/>
          </p:nvSpPr>
          <p:spPr>
            <a:xfrm>
              <a:off x="2375731" y="5393873"/>
              <a:ext cx="272568" cy="372742"/>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279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4DB8EED5-6879-4730-9895-70E12BC192BE}"/>
              </a:ext>
            </a:extLst>
          </p:cNvPr>
          <p:cNvGrpSpPr/>
          <p:nvPr/>
        </p:nvGrpSpPr>
        <p:grpSpPr>
          <a:xfrm>
            <a:off x="4696292" y="1143000"/>
            <a:ext cx="1645920" cy="1411310"/>
            <a:chOff x="5593080" y="1211935"/>
            <a:chExt cx="1645920" cy="1411310"/>
          </a:xfrm>
        </p:grpSpPr>
        <p:sp>
          <p:nvSpPr>
            <p:cNvPr id="7" name="TextBox 6"/>
            <p:cNvSpPr txBox="1"/>
            <p:nvPr/>
          </p:nvSpPr>
          <p:spPr>
            <a:xfrm>
              <a:off x="5593080" y="1211935"/>
              <a:ext cx="1645920" cy="1384995"/>
            </a:xfrm>
            <a:prstGeom prst="rect">
              <a:avLst/>
            </a:prstGeom>
            <a:noFill/>
          </p:spPr>
          <p:txBody>
            <a:bodyPr wrap="square" rtlCol="0">
              <a:spAutoFit/>
            </a:bodyPr>
            <a:lstStyle/>
            <a:p>
              <a:pPr algn="r"/>
              <a:r>
                <a:rPr lang="en-US" dirty="0">
                  <a:solidFill>
                    <a:srgbClr val="6CC04A"/>
                  </a:solidFill>
                </a:rPr>
                <a:t>OLDER </a:t>
              </a:r>
            </a:p>
            <a:p>
              <a:pPr algn="r"/>
              <a:r>
                <a:rPr lang="en-US" dirty="0">
                  <a:solidFill>
                    <a:srgbClr val="6CC04A"/>
                  </a:solidFill>
                </a:rPr>
                <a:t>LOW </a:t>
              </a:r>
            </a:p>
            <a:p>
              <a:pPr algn="r"/>
              <a:r>
                <a:rPr lang="en-US" dirty="0">
                  <a:solidFill>
                    <a:srgbClr val="6CC04A"/>
                  </a:solidFill>
                </a:rPr>
                <a:t>RISK</a:t>
              </a:r>
            </a:p>
            <a:p>
              <a:pPr algn="r"/>
              <a:r>
                <a:rPr lang="en-US" dirty="0">
                  <a:solidFill>
                    <a:srgbClr val="003A5D"/>
                  </a:solidFill>
                </a:rPr>
                <a:t>20% </a:t>
              </a:r>
            </a:p>
            <a:p>
              <a:pPr algn="r"/>
              <a:r>
                <a:rPr lang="en-US" sz="1200" dirty="0">
                  <a:solidFill>
                    <a:srgbClr val="003A5D"/>
                  </a:solidFill>
                </a:rPr>
                <a:t>of sample</a:t>
              </a:r>
            </a:p>
          </p:txBody>
        </p:sp>
        <p:pic>
          <p:nvPicPr>
            <p:cNvPr id="8" name="Picture 7"/>
            <p:cNvPicPr>
              <a:picLocks noChangeAspect="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94316" y="1434525"/>
              <a:ext cx="890392" cy="1188720"/>
            </a:xfrm>
            <a:prstGeom prst="rect">
              <a:avLst/>
            </a:prstGeom>
          </p:spPr>
        </p:pic>
      </p:grpSp>
      <p:sp>
        <p:nvSpPr>
          <p:cNvPr id="35" name="Rectangle 34">
            <a:extLst>
              <a:ext uri="{FF2B5EF4-FFF2-40B4-BE49-F238E27FC236}">
                <a16:creationId xmlns="" xmlns:a16="http://schemas.microsoft.com/office/drawing/2014/main" id="{08B67F5E-5632-4F7D-BEC2-4B2CF89051C9}"/>
              </a:ext>
            </a:extLst>
          </p:cNvPr>
          <p:cNvSpPr/>
          <p:nvPr/>
        </p:nvSpPr>
        <p:spPr>
          <a:xfrm>
            <a:off x="6601292" y="1152230"/>
            <a:ext cx="2011680" cy="1427827"/>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3C3866FB-7791-4606-A86F-9661EC790328}"/>
              </a:ext>
            </a:extLst>
          </p:cNvPr>
          <p:cNvGrpSpPr/>
          <p:nvPr/>
        </p:nvGrpSpPr>
        <p:grpSpPr>
          <a:xfrm>
            <a:off x="581492" y="1143000"/>
            <a:ext cx="1720884" cy="1384995"/>
            <a:chOff x="1936716" y="1238250"/>
            <a:chExt cx="1720884" cy="1384995"/>
          </a:xfrm>
        </p:grpSpPr>
        <p:sp>
          <p:nvSpPr>
            <p:cNvPr id="10" name="TextBox 9"/>
            <p:cNvSpPr txBox="1"/>
            <p:nvPr/>
          </p:nvSpPr>
          <p:spPr>
            <a:xfrm>
              <a:off x="2011680" y="1238250"/>
              <a:ext cx="1645920" cy="1384995"/>
            </a:xfrm>
            <a:prstGeom prst="rect">
              <a:avLst/>
            </a:prstGeom>
            <a:noFill/>
          </p:spPr>
          <p:txBody>
            <a:bodyPr wrap="square" rtlCol="0">
              <a:spAutoFit/>
            </a:bodyPr>
            <a:lstStyle/>
            <a:p>
              <a:pPr algn="r"/>
              <a:r>
                <a:rPr lang="en-US" dirty="0">
                  <a:solidFill>
                    <a:srgbClr val="E1851F"/>
                  </a:solidFill>
                </a:rPr>
                <a:t>YOUNGER </a:t>
              </a:r>
            </a:p>
            <a:p>
              <a:pPr algn="r"/>
              <a:r>
                <a:rPr lang="en-US" dirty="0">
                  <a:solidFill>
                    <a:srgbClr val="E1851F"/>
                  </a:solidFill>
                </a:rPr>
                <a:t>MODERATE </a:t>
              </a:r>
            </a:p>
            <a:p>
              <a:pPr algn="r"/>
              <a:r>
                <a:rPr lang="en-US" dirty="0">
                  <a:solidFill>
                    <a:srgbClr val="E1851F"/>
                  </a:solidFill>
                </a:rPr>
                <a:t>RISK</a:t>
              </a:r>
            </a:p>
            <a:p>
              <a:pPr algn="r"/>
              <a:r>
                <a:rPr lang="en-US" dirty="0">
                  <a:solidFill>
                    <a:srgbClr val="003A5D"/>
                  </a:solidFill>
                </a:rPr>
                <a:t>36% </a:t>
              </a:r>
            </a:p>
            <a:p>
              <a:pPr algn="r"/>
              <a:r>
                <a:rPr lang="en-US" sz="1200" dirty="0">
                  <a:solidFill>
                    <a:srgbClr val="003A5D"/>
                  </a:solidFill>
                </a:rPr>
                <a:t>of sample</a:t>
              </a:r>
              <a:endParaRPr lang="en-US" sz="1600" dirty="0">
                <a:solidFill>
                  <a:srgbClr val="003A5D"/>
                </a:solidFill>
              </a:endParaRPr>
            </a:p>
          </p:txBody>
        </p:sp>
        <p:pic>
          <p:nvPicPr>
            <p:cNvPr id="11" name="Picture 10"/>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36716" y="1343085"/>
              <a:ext cx="501684" cy="1280160"/>
            </a:xfrm>
            <a:prstGeom prst="rect">
              <a:avLst/>
            </a:prstGeom>
          </p:spPr>
        </p:pic>
      </p:grpSp>
      <p:graphicFrame>
        <p:nvGraphicFramePr>
          <p:cNvPr id="18" name="Table 17">
            <a:extLst>
              <a:ext uri="{FF2B5EF4-FFF2-40B4-BE49-F238E27FC236}">
                <a16:creationId xmlns="" xmlns:a16="http://schemas.microsoft.com/office/drawing/2014/main" id="{C5F837D3-86F1-403F-8A00-0EB7FFD67EDF}"/>
              </a:ext>
            </a:extLst>
          </p:cNvPr>
          <p:cNvGraphicFramePr>
            <a:graphicFrameLocks noGrp="1"/>
          </p:cNvGraphicFramePr>
          <p:nvPr>
            <p:extLst>
              <p:ext uri="{D42A27DB-BD31-4B8C-83A1-F6EECF244321}">
                <p14:modId xmlns:p14="http://schemas.microsoft.com/office/powerpoint/2010/main" val="1174286883"/>
              </p:ext>
            </p:extLst>
          </p:nvPr>
        </p:nvGraphicFramePr>
        <p:xfrm>
          <a:off x="429092" y="2580057"/>
          <a:ext cx="8229600" cy="3893895"/>
        </p:xfrm>
        <a:graphic>
          <a:graphicData uri="http://schemas.openxmlformats.org/drawingml/2006/table">
            <a:tbl>
              <a:tblPr bandRow="1">
                <a:tableStyleId>{7E9639D4-E3E2-4D34-9284-5A2195B3D0D7}</a:tableStyleId>
              </a:tblPr>
              <a:tblGrid>
                <a:gridCol w="2057400">
                  <a:extLst>
                    <a:ext uri="{9D8B030D-6E8A-4147-A177-3AD203B41FA5}">
                      <a16:colId xmlns="" xmlns:a16="http://schemas.microsoft.com/office/drawing/2014/main" val="3147548682"/>
                    </a:ext>
                  </a:extLst>
                </a:gridCol>
                <a:gridCol w="2057400">
                  <a:extLst>
                    <a:ext uri="{9D8B030D-6E8A-4147-A177-3AD203B41FA5}">
                      <a16:colId xmlns="" xmlns:a16="http://schemas.microsoft.com/office/drawing/2014/main" val="1107665731"/>
                    </a:ext>
                  </a:extLst>
                </a:gridCol>
                <a:gridCol w="2057400">
                  <a:extLst>
                    <a:ext uri="{9D8B030D-6E8A-4147-A177-3AD203B41FA5}">
                      <a16:colId xmlns="" xmlns:a16="http://schemas.microsoft.com/office/drawing/2014/main" val="2033645473"/>
                    </a:ext>
                  </a:extLst>
                </a:gridCol>
                <a:gridCol w="2057400">
                  <a:extLst>
                    <a:ext uri="{9D8B030D-6E8A-4147-A177-3AD203B41FA5}">
                      <a16:colId xmlns="" xmlns:a16="http://schemas.microsoft.com/office/drawing/2014/main" val="3105326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23 years old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40260612"/>
                  </a:ext>
                </a:extLst>
              </a:tr>
              <a:tr h="0">
                <a:tc>
                  <a:txBody>
                    <a:bodyPr/>
                    <a:lstStyle/>
                    <a:p>
                      <a:pPr algn="ctr"/>
                      <a:r>
                        <a:rPr lang="en-US" sz="1400" dirty="0"/>
                        <a:t>Unmarried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9898637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Unemployed,</a:t>
                      </a:r>
                      <a:r>
                        <a:rPr lang="en-US" sz="14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despite being university/ tech college grads</a:t>
                      </a: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C00000"/>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400" dirty="0">
                        <a:solidFill>
                          <a:srgbClr val="6CC04A"/>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490671341"/>
                  </a:ext>
                </a:extLst>
              </a:tr>
              <a:tr h="0">
                <a:tc>
                  <a:txBody>
                    <a:bodyPr/>
                    <a:lstStyle/>
                    <a:p>
                      <a:pPr algn="ct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 xmlns:a16="http://schemas.microsoft.com/office/drawing/2014/main" val="10003"/>
                  </a:ext>
                </a:extLst>
              </a:tr>
              <a:tr h="0">
                <a:tc>
                  <a:txBody>
                    <a:bodyPr/>
                    <a:lstStyle/>
                    <a:p>
                      <a:pPr algn="ctr"/>
                      <a:r>
                        <a:rPr lang="en-US" sz="1400" dirty="0">
                          <a:solidFill>
                            <a:schemeClr val="tx1"/>
                          </a:solidFill>
                        </a:rPr>
                        <a:t>High # of partners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08102053"/>
                  </a:ext>
                </a:extLst>
              </a:tr>
              <a:tr h="376503">
                <a:tc>
                  <a:txBody>
                    <a:bodyPr/>
                    <a:lstStyle/>
                    <a:p>
                      <a:pPr algn="ctr"/>
                      <a:r>
                        <a:rPr lang="en-US" sz="1400" dirty="0">
                          <a:solidFill>
                            <a:schemeClr val="tx1"/>
                          </a:solidFill>
                        </a:rPr>
                        <a:t>Low age difference </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965624496"/>
                  </a:ext>
                </a:extLst>
              </a:tr>
              <a:tr h="0">
                <a:tc>
                  <a:txBody>
                    <a:bodyPr/>
                    <a:lstStyle/>
                    <a:p>
                      <a:pPr algn="ctr"/>
                      <a:r>
                        <a:rPr lang="en-US" sz="1400" dirty="0">
                          <a:solidFill>
                            <a:schemeClr val="tx1"/>
                          </a:solidFill>
                        </a:rPr>
                        <a:t>Some transactional relationships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24414267"/>
                  </a:ext>
                </a:extLst>
              </a:tr>
              <a:tr h="0">
                <a:tc>
                  <a:txBody>
                    <a:bodyPr/>
                    <a:lstStyle/>
                    <a:p>
                      <a:pPr algn="ctr"/>
                      <a:r>
                        <a:rPr lang="en-US" sz="1400" dirty="0">
                          <a:solidFill>
                            <a:schemeClr val="tx1"/>
                          </a:solidFill>
                        </a:rPr>
                        <a:t>Moderate alcohol abuse</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304851406"/>
                  </a:ext>
                </a:extLst>
              </a:tr>
              <a:tr h="0">
                <a:tc>
                  <a:txBody>
                    <a:bodyPr/>
                    <a:lstStyle/>
                    <a:p>
                      <a:pPr algn="ctr"/>
                      <a:r>
                        <a:rPr lang="en-US" sz="1400" dirty="0">
                          <a:solidFill>
                            <a:schemeClr val="tx1"/>
                          </a:solidFill>
                        </a:rPr>
                        <a:t>Moderate gender inequity</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967995327"/>
                  </a:ext>
                </a:extLst>
              </a:tr>
            </a:tbl>
          </a:graphicData>
        </a:graphic>
      </p:graphicFrame>
      <p:sp>
        <p:nvSpPr>
          <p:cNvPr id="2" name="Title 1">
            <a:extLst>
              <a:ext uri="{FF2B5EF4-FFF2-40B4-BE49-F238E27FC236}">
                <a16:creationId xmlns="" xmlns:a16="http://schemas.microsoft.com/office/drawing/2014/main" id="{DEB9B7D5-EBDB-4D1D-B88B-0DA88759255D}"/>
              </a:ext>
            </a:extLst>
          </p:cNvPr>
          <p:cNvSpPr>
            <a:spLocks noGrp="1"/>
          </p:cNvSpPr>
          <p:nvPr>
            <p:ph type="title"/>
          </p:nvPr>
        </p:nvSpPr>
        <p:spPr/>
        <p:txBody>
          <a:bodyPr/>
          <a:lstStyle/>
          <a:p>
            <a:r>
              <a:rPr lang="en-US" dirty="0"/>
              <a:t>HIV risk profiles </a:t>
            </a:r>
          </a:p>
        </p:txBody>
      </p:sp>
      <p:sp>
        <p:nvSpPr>
          <p:cNvPr id="26" name="Rectangle 25">
            <a:extLst>
              <a:ext uri="{FF2B5EF4-FFF2-40B4-BE49-F238E27FC236}">
                <a16:creationId xmlns="" xmlns:a16="http://schemas.microsoft.com/office/drawing/2014/main" id="{76335E6C-8CB4-4528-864B-20C810DCECF2}"/>
              </a:ext>
            </a:extLst>
          </p:cNvPr>
          <p:cNvSpPr/>
          <p:nvPr/>
        </p:nvSpPr>
        <p:spPr>
          <a:xfrm>
            <a:off x="2508359" y="1152230"/>
            <a:ext cx="2011680" cy="1469050"/>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 xmlns:a16="http://schemas.microsoft.com/office/drawing/2014/main" id="{D2A61EB0-4493-4C48-AE05-F4E60DDE1C6F}"/>
              </a:ext>
            </a:extLst>
          </p:cNvPr>
          <p:cNvGrpSpPr/>
          <p:nvPr/>
        </p:nvGrpSpPr>
        <p:grpSpPr>
          <a:xfrm>
            <a:off x="6753692" y="1169315"/>
            <a:ext cx="1645920" cy="1384995"/>
            <a:chOff x="7010400" y="1238250"/>
            <a:chExt cx="1645920" cy="1384995"/>
          </a:xfrm>
        </p:grpSpPr>
        <p:sp>
          <p:nvSpPr>
            <p:cNvPr id="29" name="TextBox 28"/>
            <p:cNvSpPr txBox="1"/>
            <p:nvPr/>
          </p:nvSpPr>
          <p:spPr>
            <a:xfrm>
              <a:off x="7010400" y="1238250"/>
              <a:ext cx="1645920" cy="1384995"/>
            </a:xfrm>
            <a:prstGeom prst="rect">
              <a:avLst/>
            </a:prstGeom>
            <a:noFill/>
          </p:spPr>
          <p:txBody>
            <a:bodyPr wrap="square" rtlCol="0">
              <a:spAutoFit/>
            </a:bodyPr>
            <a:lstStyle/>
            <a:p>
              <a:pPr algn="r"/>
              <a:r>
                <a:rPr lang="en-US" dirty="0">
                  <a:solidFill>
                    <a:srgbClr val="C00000"/>
                  </a:solidFill>
                </a:rPr>
                <a:t>OLDER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20% </a:t>
              </a:r>
            </a:p>
            <a:p>
              <a:pPr algn="r"/>
              <a:r>
                <a:rPr lang="en-US" sz="1200" dirty="0">
                  <a:solidFill>
                    <a:srgbClr val="003A5D"/>
                  </a:solidFill>
                </a:rPr>
                <a:t>of sample</a:t>
              </a:r>
            </a:p>
          </p:txBody>
        </p:sp>
        <p:pic>
          <p:nvPicPr>
            <p:cNvPr id="30" name="Graphic 13">
              <a:extLst>
                <a:ext uri="{FF2B5EF4-FFF2-40B4-BE49-F238E27FC236}">
                  <a16:creationId xmlns="" xmlns:a16="http://schemas.microsoft.com/office/drawing/2014/main" id="{B798B3F1-16A6-464A-8521-E651533AFB4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147560" y="1343085"/>
              <a:ext cx="492472" cy="1188720"/>
            </a:xfrm>
            <a:prstGeom prst="rect">
              <a:avLst/>
            </a:prstGeom>
          </p:spPr>
        </p:pic>
      </p:grpSp>
      <p:grpSp>
        <p:nvGrpSpPr>
          <p:cNvPr id="31" name="Group 30">
            <a:extLst>
              <a:ext uri="{FF2B5EF4-FFF2-40B4-BE49-F238E27FC236}">
                <a16:creationId xmlns="" xmlns:a16="http://schemas.microsoft.com/office/drawing/2014/main" id="{146BFFA6-4234-4E0E-B89D-8C78F1C1CB08}"/>
              </a:ext>
            </a:extLst>
          </p:cNvPr>
          <p:cNvGrpSpPr/>
          <p:nvPr/>
        </p:nvGrpSpPr>
        <p:grpSpPr>
          <a:xfrm>
            <a:off x="2646512" y="1143000"/>
            <a:ext cx="1744980" cy="1384995"/>
            <a:chOff x="3764280" y="1238250"/>
            <a:chExt cx="1645920" cy="1384995"/>
          </a:xfrm>
        </p:grpSpPr>
        <p:sp>
          <p:nvSpPr>
            <p:cNvPr id="32" name="TextBox 31"/>
            <p:cNvSpPr txBox="1"/>
            <p:nvPr/>
          </p:nvSpPr>
          <p:spPr>
            <a:xfrm>
              <a:off x="3764280" y="1238250"/>
              <a:ext cx="1645920" cy="1384995"/>
            </a:xfrm>
            <a:prstGeom prst="rect">
              <a:avLst/>
            </a:prstGeom>
            <a:noFill/>
          </p:spPr>
          <p:txBody>
            <a:bodyPr wrap="square" rtlCol="0">
              <a:spAutoFit/>
            </a:bodyPr>
            <a:lstStyle/>
            <a:p>
              <a:pPr algn="r"/>
              <a:r>
                <a:rPr lang="en-US" dirty="0">
                  <a:solidFill>
                    <a:srgbClr val="C00000"/>
                  </a:solidFill>
                </a:rPr>
                <a:t>YOUNGER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24% </a:t>
              </a:r>
            </a:p>
            <a:p>
              <a:pPr algn="r"/>
              <a:r>
                <a:rPr lang="en-US" sz="1200" dirty="0">
                  <a:solidFill>
                    <a:srgbClr val="003A5D"/>
                  </a:solidFill>
                </a:rPr>
                <a:t>of sample</a:t>
              </a:r>
            </a:p>
          </p:txBody>
        </p:sp>
        <p:pic>
          <p:nvPicPr>
            <p:cNvPr id="33" name="Picture 32">
              <a:extLst>
                <a:ext uri="{FF2B5EF4-FFF2-40B4-BE49-F238E27FC236}">
                  <a16:creationId xmlns="" xmlns:a16="http://schemas.microsoft.com/office/drawing/2014/main" id="{784311CB-68BF-4711-90FD-B95A487B75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16680" y="1340337"/>
              <a:ext cx="552450" cy="1276350"/>
            </a:xfrm>
            <a:custGeom>
              <a:avLst/>
              <a:gdLst>
                <a:gd name="connsiteX0" fmla="*/ 0 w 552450"/>
                <a:gd name="connsiteY0" fmla="*/ 0 h 1276350"/>
                <a:gd name="connsiteX1" fmla="*/ 560070 w 552450"/>
                <a:gd name="connsiteY1" fmla="*/ 0 h 1276350"/>
                <a:gd name="connsiteX2" fmla="*/ 560070 w 552450"/>
                <a:gd name="connsiteY2" fmla="*/ 1280160 h 1276350"/>
                <a:gd name="connsiteX3" fmla="*/ 0 w 552450"/>
                <a:gd name="connsiteY3" fmla="*/ 1280160 h 1276350"/>
              </a:gdLst>
              <a:ahLst/>
              <a:cxnLst>
                <a:cxn ang="0">
                  <a:pos x="connsiteX0" y="connsiteY0"/>
                </a:cxn>
                <a:cxn ang="0">
                  <a:pos x="connsiteX1" y="connsiteY1"/>
                </a:cxn>
                <a:cxn ang="0">
                  <a:pos x="connsiteX2" y="connsiteY2"/>
                </a:cxn>
                <a:cxn ang="0">
                  <a:pos x="connsiteX3" y="connsiteY3"/>
                </a:cxn>
              </a:cxnLst>
              <a:rect l="l" t="t" r="r" b="b"/>
              <a:pathLst>
                <a:path w="552450" h="1276350">
                  <a:moveTo>
                    <a:pt x="0" y="0"/>
                  </a:moveTo>
                  <a:lnTo>
                    <a:pt x="560070" y="0"/>
                  </a:lnTo>
                  <a:lnTo>
                    <a:pt x="560070" y="1280160"/>
                  </a:lnTo>
                  <a:lnTo>
                    <a:pt x="0" y="1280160"/>
                  </a:lnTo>
                  <a:close/>
                </a:path>
              </a:pathLst>
            </a:custGeom>
            <a:ln/>
          </p:spPr>
        </p:pic>
      </p:grpSp>
      <p:sp>
        <p:nvSpPr>
          <p:cNvPr id="34" name="Rectangle 33">
            <a:extLst>
              <a:ext uri="{FF2B5EF4-FFF2-40B4-BE49-F238E27FC236}">
                <a16:creationId xmlns="" xmlns:a16="http://schemas.microsoft.com/office/drawing/2014/main" id="{614CED87-3004-4CA1-B976-14E028628651}"/>
              </a:ext>
            </a:extLst>
          </p:cNvPr>
          <p:cNvSpPr/>
          <p:nvPr/>
        </p:nvSpPr>
        <p:spPr>
          <a:xfrm>
            <a:off x="3248492" y="2020910"/>
            <a:ext cx="222885" cy="304800"/>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02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08B67F5E-5632-4F7D-BEC2-4B2CF89051C9}"/>
              </a:ext>
            </a:extLst>
          </p:cNvPr>
          <p:cNvSpPr/>
          <p:nvPr/>
        </p:nvSpPr>
        <p:spPr>
          <a:xfrm>
            <a:off x="6601292" y="1147733"/>
            <a:ext cx="2011680" cy="1427827"/>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76335E6C-8CB4-4528-864B-20C810DCECF2}"/>
              </a:ext>
            </a:extLst>
          </p:cNvPr>
          <p:cNvSpPr/>
          <p:nvPr/>
        </p:nvSpPr>
        <p:spPr>
          <a:xfrm>
            <a:off x="2508359" y="1147733"/>
            <a:ext cx="2011680" cy="5304884"/>
          </a:xfrm>
          <a:prstGeom prst="rect">
            <a:avLst/>
          </a:prstGeom>
          <a:solidFill>
            <a:srgbClr val="FF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4DB8EED5-6879-4730-9895-70E12BC192BE}"/>
              </a:ext>
            </a:extLst>
          </p:cNvPr>
          <p:cNvGrpSpPr/>
          <p:nvPr/>
        </p:nvGrpSpPr>
        <p:grpSpPr>
          <a:xfrm>
            <a:off x="4696292" y="1138503"/>
            <a:ext cx="1645920" cy="1411310"/>
            <a:chOff x="5593080" y="1211935"/>
            <a:chExt cx="1645920" cy="1411310"/>
          </a:xfrm>
        </p:grpSpPr>
        <p:sp>
          <p:nvSpPr>
            <p:cNvPr id="7" name="TextBox 6"/>
            <p:cNvSpPr txBox="1"/>
            <p:nvPr/>
          </p:nvSpPr>
          <p:spPr>
            <a:xfrm>
              <a:off x="5593080" y="1211935"/>
              <a:ext cx="1645920" cy="1384995"/>
            </a:xfrm>
            <a:prstGeom prst="rect">
              <a:avLst/>
            </a:prstGeom>
            <a:noFill/>
          </p:spPr>
          <p:txBody>
            <a:bodyPr wrap="square" rtlCol="0">
              <a:spAutoFit/>
            </a:bodyPr>
            <a:lstStyle/>
            <a:p>
              <a:pPr algn="r"/>
              <a:r>
                <a:rPr lang="en-US" dirty="0">
                  <a:solidFill>
                    <a:srgbClr val="6CC04A"/>
                  </a:solidFill>
                </a:rPr>
                <a:t>OLDER </a:t>
              </a:r>
            </a:p>
            <a:p>
              <a:pPr algn="r"/>
              <a:r>
                <a:rPr lang="en-US" dirty="0">
                  <a:solidFill>
                    <a:srgbClr val="6CC04A"/>
                  </a:solidFill>
                </a:rPr>
                <a:t>LOW </a:t>
              </a:r>
            </a:p>
            <a:p>
              <a:pPr algn="r"/>
              <a:r>
                <a:rPr lang="en-US" dirty="0">
                  <a:solidFill>
                    <a:srgbClr val="6CC04A"/>
                  </a:solidFill>
                </a:rPr>
                <a:t>RISK</a:t>
              </a:r>
            </a:p>
            <a:p>
              <a:pPr algn="r"/>
              <a:r>
                <a:rPr lang="en-US" dirty="0">
                  <a:solidFill>
                    <a:srgbClr val="003A5D"/>
                  </a:solidFill>
                </a:rPr>
                <a:t>20% </a:t>
              </a:r>
            </a:p>
            <a:p>
              <a:pPr algn="r"/>
              <a:r>
                <a:rPr lang="en-US" sz="1200" dirty="0">
                  <a:solidFill>
                    <a:srgbClr val="003A5D"/>
                  </a:solidFill>
                </a:rPr>
                <a:t>of sample</a:t>
              </a:r>
            </a:p>
          </p:txBody>
        </p:sp>
        <p:pic>
          <p:nvPicPr>
            <p:cNvPr id="8" name="Picture 7"/>
            <p:cNvPicPr>
              <a:picLocks noChangeAspect="1"/>
            </p:cNvPicPr>
            <p:nvPr/>
          </p:nvPicPr>
          <p:blipFill>
            <a:blip r:embed="rId3" cstate="screen">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94316" y="1434525"/>
              <a:ext cx="890392" cy="1188720"/>
            </a:xfrm>
            <a:prstGeom prst="rect">
              <a:avLst/>
            </a:prstGeom>
          </p:spPr>
        </p:pic>
      </p:grpSp>
      <p:grpSp>
        <p:nvGrpSpPr>
          <p:cNvPr id="9" name="Group 8">
            <a:extLst>
              <a:ext uri="{FF2B5EF4-FFF2-40B4-BE49-F238E27FC236}">
                <a16:creationId xmlns="" xmlns:a16="http://schemas.microsoft.com/office/drawing/2014/main" id="{3C3866FB-7791-4606-A86F-9661EC790328}"/>
              </a:ext>
            </a:extLst>
          </p:cNvPr>
          <p:cNvGrpSpPr/>
          <p:nvPr/>
        </p:nvGrpSpPr>
        <p:grpSpPr>
          <a:xfrm>
            <a:off x="581492" y="1138503"/>
            <a:ext cx="1720884" cy="1384995"/>
            <a:chOff x="1936716" y="1238250"/>
            <a:chExt cx="1720884" cy="1384995"/>
          </a:xfrm>
        </p:grpSpPr>
        <p:sp>
          <p:nvSpPr>
            <p:cNvPr id="10" name="TextBox 9"/>
            <p:cNvSpPr txBox="1"/>
            <p:nvPr/>
          </p:nvSpPr>
          <p:spPr>
            <a:xfrm>
              <a:off x="2011680" y="1238250"/>
              <a:ext cx="1645920" cy="1384995"/>
            </a:xfrm>
            <a:prstGeom prst="rect">
              <a:avLst/>
            </a:prstGeom>
            <a:noFill/>
          </p:spPr>
          <p:txBody>
            <a:bodyPr wrap="square" rtlCol="0">
              <a:spAutoFit/>
            </a:bodyPr>
            <a:lstStyle/>
            <a:p>
              <a:pPr algn="r"/>
              <a:r>
                <a:rPr lang="en-US" dirty="0">
                  <a:solidFill>
                    <a:srgbClr val="E1851F"/>
                  </a:solidFill>
                </a:rPr>
                <a:t>YOUNGER </a:t>
              </a:r>
            </a:p>
            <a:p>
              <a:pPr algn="r"/>
              <a:r>
                <a:rPr lang="en-US" dirty="0">
                  <a:solidFill>
                    <a:srgbClr val="E1851F"/>
                  </a:solidFill>
                </a:rPr>
                <a:t>MODERATE </a:t>
              </a:r>
            </a:p>
            <a:p>
              <a:pPr algn="r"/>
              <a:r>
                <a:rPr lang="en-US" dirty="0">
                  <a:solidFill>
                    <a:srgbClr val="E1851F"/>
                  </a:solidFill>
                </a:rPr>
                <a:t>RISK</a:t>
              </a:r>
            </a:p>
            <a:p>
              <a:pPr algn="r"/>
              <a:r>
                <a:rPr lang="en-US" dirty="0">
                  <a:solidFill>
                    <a:srgbClr val="003A5D"/>
                  </a:solidFill>
                </a:rPr>
                <a:t>36% </a:t>
              </a:r>
            </a:p>
            <a:p>
              <a:pPr algn="r"/>
              <a:r>
                <a:rPr lang="en-US" sz="1200" dirty="0">
                  <a:solidFill>
                    <a:srgbClr val="003A5D"/>
                  </a:solidFill>
                </a:rPr>
                <a:t>of sample</a:t>
              </a:r>
              <a:endParaRPr lang="en-US" sz="1600" dirty="0">
                <a:solidFill>
                  <a:srgbClr val="003A5D"/>
                </a:solidFill>
              </a:endParaRPr>
            </a:p>
          </p:txBody>
        </p:sp>
        <p:pic>
          <p:nvPicPr>
            <p:cNvPr id="11" name="Picture 10"/>
            <p:cNvPicPr>
              <a:picLocks noChangeAspect="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1936716" y="1343085"/>
              <a:ext cx="501684" cy="1280160"/>
            </a:xfrm>
            <a:prstGeom prst="rect">
              <a:avLst/>
            </a:prstGeom>
          </p:spPr>
        </p:pic>
      </p:grpSp>
      <p:grpSp>
        <p:nvGrpSpPr>
          <p:cNvPr id="12" name="Group 11">
            <a:extLst>
              <a:ext uri="{FF2B5EF4-FFF2-40B4-BE49-F238E27FC236}">
                <a16:creationId xmlns="" xmlns:a16="http://schemas.microsoft.com/office/drawing/2014/main" id="{D2A61EB0-4493-4C48-AE05-F4E60DDE1C6F}"/>
              </a:ext>
            </a:extLst>
          </p:cNvPr>
          <p:cNvGrpSpPr/>
          <p:nvPr/>
        </p:nvGrpSpPr>
        <p:grpSpPr>
          <a:xfrm>
            <a:off x="6753692" y="1164818"/>
            <a:ext cx="1645920" cy="1384995"/>
            <a:chOff x="7010400" y="1238250"/>
            <a:chExt cx="1645920" cy="1384995"/>
          </a:xfrm>
        </p:grpSpPr>
        <p:sp>
          <p:nvSpPr>
            <p:cNvPr id="13" name="TextBox 12"/>
            <p:cNvSpPr txBox="1"/>
            <p:nvPr/>
          </p:nvSpPr>
          <p:spPr>
            <a:xfrm>
              <a:off x="7010400" y="1238250"/>
              <a:ext cx="1645920" cy="1384995"/>
            </a:xfrm>
            <a:prstGeom prst="rect">
              <a:avLst/>
            </a:prstGeom>
            <a:noFill/>
          </p:spPr>
          <p:txBody>
            <a:bodyPr wrap="square" rtlCol="0">
              <a:spAutoFit/>
            </a:bodyPr>
            <a:lstStyle/>
            <a:p>
              <a:pPr algn="r"/>
              <a:r>
                <a:rPr lang="en-US" dirty="0">
                  <a:solidFill>
                    <a:srgbClr val="C00000"/>
                  </a:solidFill>
                </a:rPr>
                <a:t>OLDER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20% </a:t>
              </a:r>
            </a:p>
            <a:p>
              <a:pPr algn="r"/>
              <a:r>
                <a:rPr lang="en-US" sz="1200" dirty="0">
                  <a:solidFill>
                    <a:srgbClr val="003A5D"/>
                  </a:solidFill>
                </a:rPr>
                <a:t>of sample</a:t>
              </a:r>
            </a:p>
          </p:txBody>
        </p:sp>
        <p:pic>
          <p:nvPicPr>
            <p:cNvPr id="14" name="Graphic 13">
              <a:extLst>
                <a:ext uri="{FF2B5EF4-FFF2-40B4-BE49-F238E27FC236}">
                  <a16:creationId xmlns="" xmlns:a16="http://schemas.microsoft.com/office/drawing/2014/main" id="{B798B3F1-16A6-464A-8521-E651533AFB4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7147560" y="1343085"/>
              <a:ext cx="492472" cy="1188720"/>
            </a:xfrm>
            <a:prstGeom prst="rect">
              <a:avLst/>
            </a:prstGeom>
          </p:spPr>
        </p:pic>
      </p:grpSp>
      <p:grpSp>
        <p:nvGrpSpPr>
          <p:cNvPr id="15" name="Group 14">
            <a:extLst>
              <a:ext uri="{FF2B5EF4-FFF2-40B4-BE49-F238E27FC236}">
                <a16:creationId xmlns="" xmlns:a16="http://schemas.microsoft.com/office/drawing/2014/main" id="{146BFFA6-4234-4E0E-B89D-8C78F1C1CB08}"/>
              </a:ext>
            </a:extLst>
          </p:cNvPr>
          <p:cNvGrpSpPr/>
          <p:nvPr/>
        </p:nvGrpSpPr>
        <p:grpSpPr>
          <a:xfrm>
            <a:off x="2646512" y="1138503"/>
            <a:ext cx="1744980" cy="1384995"/>
            <a:chOff x="3764280" y="1238250"/>
            <a:chExt cx="1645920" cy="1384995"/>
          </a:xfrm>
        </p:grpSpPr>
        <p:sp>
          <p:nvSpPr>
            <p:cNvPr id="16" name="TextBox 15"/>
            <p:cNvSpPr txBox="1"/>
            <p:nvPr/>
          </p:nvSpPr>
          <p:spPr>
            <a:xfrm>
              <a:off x="3764280" y="1238250"/>
              <a:ext cx="1645920" cy="1384995"/>
            </a:xfrm>
            <a:prstGeom prst="rect">
              <a:avLst/>
            </a:prstGeom>
            <a:noFill/>
          </p:spPr>
          <p:txBody>
            <a:bodyPr wrap="square" rtlCol="0">
              <a:spAutoFit/>
            </a:bodyPr>
            <a:lstStyle/>
            <a:p>
              <a:pPr algn="r"/>
              <a:r>
                <a:rPr lang="en-US" dirty="0">
                  <a:solidFill>
                    <a:srgbClr val="C00000"/>
                  </a:solidFill>
                </a:rPr>
                <a:t>YOUNGER </a:t>
              </a:r>
            </a:p>
            <a:p>
              <a:pPr algn="r"/>
              <a:r>
                <a:rPr lang="en-US" dirty="0">
                  <a:solidFill>
                    <a:srgbClr val="C00000"/>
                  </a:solidFill>
                </a:rPr>
                <a:t>HIGH </a:t>
              </a:r>
            </a:p>
            <a:p>
              <a:pPr algn="r"/>
              <a:r>
                <a:rPr lang="en-US" dirty="0">
                  <a:solidFill>
                    <a:srgbClr val="C00000"/>
                  </a:solidFill>
                </a:rPr>
                <a:t>RISK</a:t>
              </a:r>
            </a:p>
            <a:p>
              <a:pPr algn="r"/>
              <a:r>
                <a:rPr lang="en-US" dirty="0">
                  <a:solidFill>
                    <a:srgbClr val="003A5D"/>
                  </a:solidFill>
                </a:rPr>
                <a:t>24% </a:t>
              </a:r>
            </a:p>
            <a:p>
              <a:pPr algn="r"/>
              <a:r>
                <a:rPr lang="en-US" sz="1200" dirty="0">
                  <a:solidFill>
                    <a:srgbClr val="003A5D"/>
                  </a:solidFill>
                </a:rPr>
                <a:t>of sample</a:t>
              </a:r>
            </a:p>
          </p:txBody>
        </p:sp>
        <p:pic>
          <p:nvPicPr>
            <p:cNvPr id="17" name="Picture 16">
              <a:extLst>
                <a:ext uri="{FF2B5EF4-FFF2-40B4-BE49-F238E27FC236}">
                  <a16:creationId xmlns="" xmlns:a16="http://schemas.microsoft.com/office/drawing/2014/main" id="{784311CB-68BF-4711-90FD-B95A487B75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916680" y="1340337"/>
              <a:ext cx="552450" cy="1276350"/>
            </a:xfrm>
            <a:custGeom>
              <a:avLst/>
              <a:gdLst>
                <a:gd name="connsiteX0" fmla="*/ 0 w 552450"/>
                <a:gd name="connsiteY0" fmla="*/ 0 h 1276350"/>
                <a:gd name="connsiteX1" fmla="*/ 560070 w 552450"/>
                <a:gd name="connsiteY1" fmla="*/ 0 h 1276350"/>
                <a:gd name="connsiteX2" fmla="*/ 560070 w 552450"/>
                <a:gd name="connsiteY2" fmla="*/ 1280160 h 1276350"/>
                <a:gd name="connsiteX3" fmla="*/ 0 w 552450"/>
                <a:gd name="connsiteY3" fmla="*/ 1280160 h 1276350"/>
              </a:gdLst>
              <a:ahLst/>
              <a:cxnLst>
                <a:cxn ang="0">
                  <a:pos x="connsiteX0" y="connsiteY0"/>
                </a:cxn>
                <a:cxn ang="0">
                  <a:pos x="connsiteX1" y="connsiteY1"/>
                </a:cxn>
                <a:cxn ang="0">
                  <a:pos x="connsiteX2" y="connsiteY2"/>
                </a:cxn>
                <a:cxn ang="0">
                  <a:pos x="connsiteX3" y="connsiteY3"/>
                </a:cxn>
              </a:cxnLst>
              <a:rect l="l" t="t" r="r" b="b"/>
              <a:pathLst>
                <a:path w="552450" h="1276350">
                  <a:moveTo>
                    <a:pt x="0" y="0"/>
                  </a:moveTo>
                  <a:lnTo>
                    <a:pt x="560070" y="0"/>
                  </a:lnTo>
                  <a:lnTo>
                    <a:pt x="560070" y="1280160"/>
                  </a:lnTo>
                  <a:lnTo>
                    <a:pt x="0" y="1280160"/>
                  </a:lnTo>
                  <a:close/>
                </a:path>
              </a:pathLst>
            </a:custGeom>
            <a:ln/>
          </p:spPr>
        </p:pic>
      </p:grpSp>
      <p:graphicFrame>
        <p:nvGraphicFramePr>
          <p:cNvPr id="18" name="Table 17">
            <a:extLst>
              <a:ext uri="{FF2B5EF4-FFF2-40B4-BE49-F238E27FC236}">
                <a16:creationId xmlns="" xmlns:a16="http://schemas.microsoft.com/office/drawing/2014/main" id="{C5F837D3-86F1-403F-8A00-0EB7FFD67EDF}"/>
              </a:ext>
            </a:extLst>
          </p:cNvPr>
          <p:cNvGraphicFramePr>
            <a:graphicFrameLocks noGrp="1"/>
          </p:cNvGraphicFramePr>
          <p:nvPr>
            <p:extLst>
              <p:ext uri="{D42A27DB-BD31-4B8C-83A1-F6EECF244321}">
                <p14:modId xmlns:p14="http://schemas.microsoft.com/office/powerpoint/2010/main" val="2615700131"/>
              </p:ext>
            </p:extLst>
          </p:nvPr>
        </p:nvGraphicFramePr>
        <p:xfrm>
          <a:off x="429092" y="2575560"/>
          <a:ext cx="8229600" cy="3877056"/>
        </p:xfrm>
        <a:graphic>
          <a:graphicData uri="http://schemas.openxmlformats.org/drawingml/2006/table">
            <a:tbl>
              <a:tblPr bandRow="1">
                <a:tableStyleId>{7E9639D4-E3E2-4D34-9284-5A2195B3D0D7}</a:tableStyleId>
              </a:tblPr>
              <a:tblGrid>
                <a:gridCol w="2057400">
                  <a:extLst>
                    <a:ext uri="{9D8B030D-6E8A-4147-A177-3AD203B41FA5}">
                      <a16:colId xmlns="" xmlns:a16="http://schemas.microsoft.com/office/drawing/2014/main" val="3147548682"/>
                    </a:ext>
                  </a:extLst>
                </a:gridCol>
                <a:gridCol w="2057400">
                  <a:extLst>
                    <a:ext uri="{9D8B030D-6E8A-4147-A177-3AD203B41FA5}">
                      <a16:colId xmlns="" xmlns:a16="http://schemas.microsoft.com/office/drawing/2014/main" val="1107665731"/>
                    </a:ext>
                  </a:extLst>
                </a:gridCol>
                <a:gridCol w="2057400">
                  <a:extLst>
                    <a:ext uri="{9D8B030D-6E8A-4147-A177-3AD203B41FA5}">
                      <a16:colId xmlns="" xmlns:a16="http://schemas.microsoft.com/office/drawing/2014/main" val="2033645473"/>
                    </a:ext>
                  </a:extLst>
                </a:gridCol>
                <a:gridCol w="2057400">
                  <a:extLst>
                    <a:ext uri="{9D8B030D-6E8A-4147-A177-3AD203B41FA5}">
                      <a16:colId xmlns="" xmlns:a16="http://schemas.microsoft.com/office/drawing/2014/main" val="3105326992"/>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23 years old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27 years old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40260612"/>
                  </a:ext>
                </a:extLst>
              </a:tr>
              <a:tr h="0">
                <a:tc>
                  <a:txBody>
                    <a:bodyPr/>
                    <a:lstStyle/>
                    <a:p>
                      <a:pPr algn="ctr"/>
                      <a:r>
                        <a:rPr lang="en-US" sz="1400" dirty="0"/>
                        <a:t>Unmarried</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Unmarried</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109898637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Unemployed,</a:t>
                      </a:r>
                      <a:r>
                        <a:rPr lang="en-US" sz="14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rPr>
                        <a:t>despite being university/ tech college grads</a:t>
                      </a: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Informally</a:t>
                      </a:r>
                      <a:r>
                        <a:rPr lang="en-US" sz="1400" baseline="0" dirty="0">
                          <a:solidFill>
                            <a:schemeClr val="tx1"/>
                          </a:solidFill>
                        </a:rPr>
                        <a:t> employed</a:t>
                      </a: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400" dirty="0">
                        <a:solidFill>
                          <a:srgbClr val="6CC04A"/>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400" dirty="0"/>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2490671341"/>
                  </a:ext>
                </a:extLst>
              </a:tr>
              <a:tr h="0">
                <a:tc>
                  <a:txBody>
                    <a:bodyPr/>
                    <a:lstStyle/>
                    <a:p>
                      <a:pPr algn="ctr"/>
                      <a:endParaRPr lang="en-US" sz="1400" dirty="0">
                        <a:solidFill>
                          <a:schemeClr val="tx1"/>
                        </a:solidFill>
                      </a:endParaRP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 xmlns:a16="http://schemas.microsoft.com/office/drawing/2014/main" val="10003"/>
                  </a:ext>
                </a:extLst>
              </a:tr>
              <a:tr h="0">
                <a:tc>
                  <a:txBody>
                    <a:bodyPr/>
                    <a:lstStyle/>
                    <a:p>
                      <a:pPr algn="ctr"/>
                      <a:r>
                        <a:rPr lang="en-US" sz="1400">
                          <a:solidFill>
                            <a:schemeClr val="tx1"/>
                          </a:solidFill>
                        </a:rPr>
                        <a:t>High </a:t>
                      </a:r>
                      <a:r>
                        <a:rPr lang="en-US" sz="1400" dirty="0">
                          <a:solidFill>
                            <a:schemeClr val="tx1"/>
                          </a:solidFill>
                        </a:rPr>
                        <a:t># of partners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High # of partners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608102053"/>
                  </a:ext>
                </a:extLst>
              </a:tr>
              <a:tr h="0">
                <a:tc>
                  <a:txBody>
                    <a:bodyPr/>
                    <a:lstStyle/>
                    <a:p>
                      <a:pPr algn="ctr"/>
                      <a:r>
                        <a:rPr lang="en-US" sz="1400" dirty="0">
                          <a:solidFill>
                            <a:schemeClr val="tx1"/>
                          </a:solidFill>
                        </a:rPr>
                        <a:t>Low age difference </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age difference </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965624496"/>
                  </a:ext>
                </a:extLst>
              </a:tr>
              <a:tr h="0">
                <a:tc>
                  <a:txBody>
                    <a:bodyPr/>
                    <a:lstStyle/>
                    <a:p>
                      <a:pPr algn="ctr"/>
                      <a:r>
                        <a:rPr lang="en-US" sz="1400" dirty="0">
                          <a:solidFill>
                            <a:schemeClr val="tx1"/>
                          </a:solidFill>
                        </a:rPr>
                        <a:t>Some transactional relationships</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Many low-end transact. relationships</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2024414267"/>
                  </a:ext>
                </a:extLst>
              </a:tr>
              <a:tr h="0">
                <a:tc>
                  <a:txBody>
                    <a:bodyPr/>
                    <a:lstStyle/>
                    <a:p>
                      <a:pPr algn="ctr"/>
                      <a:r>
                        <a:rPr lang="en-US" sz="1400" dirty="0">
                          <a:solidFill>
                            <a:schemeClr val="tx1"/>
                          </a:solidFill>
                        </a:rPr>
                        <a:t>Moderate alcohol abuse</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alcohol abuse</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3304851406"/>
                  </a:ext>
                </a:extLst>
              </a:tr>
              <a:tr h="0">
                <a:tc>
                  <a:txBody>
                    <a:bodyPr/>
                    <a:lstStyle/>
                    <a:p>
                      <a:pPr algn="ctr"/>
                      <a:r>
                        <a:rPr lang="en-US" sz="1400" dirty="0">
                          <a:solidFill>
                            <a:schemeClr val="tx1"/>
                          </a:solidFill>
                        </a:rPr>
                        <a:t>Moderate gender inequity</a:t>
                      </a:r>
                    </a:p>
                  </a:txBody>
                  <a:tcPr marL="45720" marR="45720" marT="73152" marB="7315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r>
                        <a:rPr lang="en-US" sz="1400" dirty="0">
                          <a:solidFill>
                            <a:schemeClr val="tx1"/>
                          </a:solidFill>
                        </a:rPr>
                        <a:t>High gender inequity</a:t>
                      </a:r>
                    </a:p>
                  </a:txBody>
                  <a:tcPr marL="45720" marR="45720" marT="73152" marB="731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a:endParaRPr lang="en-US" sz="1400" dirty="0">
                        <a:solidFill>
                          <a:schemeClr val="tx1"/>
                        </a:solidFill>
                      </a:endParaRPr>
                    </a:p>
                  </a:txBody>
                  <a:tcPr marL="45720" marR="4572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 xmlns:a16="http://schemas.microsoft.com/office/drawing/2014/main" val="967995327"/>
                  </a:ext>
                </a:extLst>
              </a:tr>
            </a:tbl>
          </a:graphicData>
        </a:graphic>
      </p:graphicFrame>
      <p:sp>
        <p:nvSpPr>
          <p:cNvPr id="19" name="Rectangle 18">
            <a:extLst>
              <a:ext uri="{FF2B5EF4-FFF2-40B4-BE49-F238E27FC236}">
                <a16:creationId xmlns="" xmlns:a16="http://schemas.microsoft.com/office/drawing/2014/main" id="{614CED87-3004-4CA1-B976-14E028628651}"/>
              </a:ext>
            </a:extLst>
          </p:cNvPr>
          <p:cNvSpPr/>
          <p:nvPr/>
        </p:nvSpPr>
        <p:spPr>
          <a:xfrm>
            <a:off x="3248492" y="2016413"/>
            <a:ext cx="222885" cy="304800"/>
          </a:xfrm>
          <a:prstGeom prst="rect">
            <a:avLst/>
          </a:prstGeom>
          <a:solidFill>
            <a:srgbClr val="FFD9D9"/>
          </a:solidFill>
          <a:ln>
            <a:solidFill>
              <a:srgbClr val="FF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D43C8AA-0F75-449C-B6FF-3FC88AB61476}"/>
              </a:ext>
            </a:extLst>
          </p:cNvPr>
          <p:cNvSpPr>
            <a:spLocks noGrp="1"/>
          </p:cNvSpPr>
          <p:nvPr>
            <p:ph type="title"/>
          </p:nvPr>
        </p:nvSpPr>
        <p:spPr/>
        <p:txBody>
          <a:bodyPr/>
          <a:lstStyle/>
          <a:p>
            <a:r>
              <a:rPr lang="en-US" dirty="0"/>
              <a:t>HIV risk profiles </a:t>
            </a:r>
          </a:p>
        </p:txBody>
      </p:sp>
    </p:spTree>
    <p:extLst>
      <p:ext uri="{BB962C8B-B14F-4D97-AF65-F5344CB8AC3E}">
        <p14:creationId xmlns:p14="http://schemas.microsoft.com/office/powerpoint/2010/main" val="3569417472"/>
      </p:ext>
    </p:extLst>
  </p:cSld>
  <p:clrMapOvr>
    <a:masterClrMapping/>
  </p:clrMapOvr>
</p:sld>
</file>

<file path=ppt/theme/theme1.xml><?xml version="1.0" encoding="utf-8"?>
<a:theme xmlns:a="http://schemas.openxmlformats.org/drawingml/2006/main" name="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PopCouncil+PPT (1)</Template>
  <TotalTime>13813</TotalTime>
  <Words>945</Words>
  <Application>Microsoft Office PowerPoint</Application>
  <PresentationFormat>On-screen Show (4:3)</PresentationFormat>
  <Paragraphs>340</Paragraphs>
  <Slides>18</Slides>
  <Notes>18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Adobe Garamond Pro</vt:lpstr>
      <vt:lpstr>Arial</vt:lpstr>
      <vt:lpstr>Calibri</vt:lpstr>
      <vt:lpstr>Franklin Gothic Book</vt:lpstr>
      <vt:lpstr>Franklin Gothic Medium</vt:lpstr>
      <vt:lpstr>Times New Roman</vt:lpstr>
      <vt:lpstr>White background (Presentations, Handout)</vt:lpstr>
      <vt:lpstr>Dark background (Presentations)</vt:lpstr>
      <vt:lpstr>Overview slides</vt:lpstr>
      <vt:lpstr>Copyright and permissions</vt:lpstr>
      <vt:lpstr>Men’s HIV Risk Profiles  in South African DREAMS Sites  Using latent class analysis for more strategic,  context-specific programming and evaluation</vt:lpstr>
      <vt:lpstr>Background</vt:lpstr>
      <vt:lpstr>Latent Class Analysis (LCA)</vt:lpstr>
      <vt:lpstr>Study setting</vt:lpstr>
      <vt:lpstr>Who are the men?</vt:lpstr>
      <vt:lpstr>What are men’s relationships like?</vt:lpstr>
      <vt:lpstr>HIV risk profiles </vt:lpstr>
      <vt:lpstr>HIV risk profiles </vt:lpstr>
      <vt:lpstr>HIV risk profiles </vt:lpstr>
      <vt:lpstr>HIV risk profiles </vt:lpstr>
      <vt:lpstr>HIV risk profiles </vt:lpstr>
      <vt:lpstr>A closer look…</vt:lpstr>
      <vt:lpstr>A closer look…</vt:lpstr>
      <vt:lpstr>A closer look…</vt:lpstr>
      <vt:lpstr>HIV outcomes</vt:lpstr>
      <vt:lpstr>Implications</vt:lpstr>
      <vt:lpstr>Acknowledgments</vt:lpstr>
      <vt:lpstr>PowerPoint Presentation</vt:lpstr>
    </vt:vector>
  </TitlesOfParts>
  <Company>PC-1DAG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 hiv risk profiles:</dc:title>
  <dc:creator>Heck, Craig</dc:creator>
  <cp:lastModifiedBy>Gottert, Ann</cp:lastModifiedBy>
  <cp:revision>221</cp:revision>
  <cp:lastPrinted>2018-07-17T15:55:50Z</cp:lastPrinted>
  <dcterms:created xsi:type="dcterms:W3CDTF">2018-07-05T20:16:38Z</dcterms:created>
  <dcterms:modified xsi:type="dcterms:W3CDTF">2018-07-24T13:11:16Z</dcterms:modified>
</cp:coreProperties>
</file>